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b-NO"/>
          </a:p>
        </p:txBody>
      </p:sp>
      <p:sp>
        <p:nvSpPr>
          <p:cNvPr id="4" name="Date Placeholder 3"/>
          <p:cNvSpPr>
            <a:spLocks noGrp="1"/>
          </p:cNvSpPr>
          <p:nvPr>
            <p:ph type="dt" sz="half" idx="10"/>
          </p:nvPr>
        </p:nvSpPr>
        <p:spPr/>
        <p:txBody>
          <a:bodyPr/>
          <a:lstStyle/>
          <a:p>
            <a:fld id="{F16AACBB-ADE1-4FC9-A4A2-2037C80AE1A6}" type="datetimeFigureOut">
              <a:rPr lang="nb-NO" smtClean="0"/>
              <a:t>31.03.2017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314750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F16AACBB-ADE1-4FC9-A4A2-2037C80AE1A6}" type="datetimeFigureOut">
              <a:rPr lang="nb-NO" smtClean="0"/>
              <a:t>31.03.2017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1238117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F16AACBB-ADE1-4FC9-A4A2-2037C80AE1A6}" type="datetimeFigureOut">
              <a:rPr lang="nb-NO" smtClean="0"/>
              <a:t>31.03.2017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79852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F16AACBB-ADE1-4FC9-A4A2-2037C80AE1A6}" type="datetimeFigureOut">
              <a:rPr lang="nb-NO" smtClean="0"/>
              <a:t>31.03.2017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53164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6AACBB-ADE1-4FC9-A4A2-2037C80AE1A6}" type="datetimeFigureOut">
              <a:rPr lang="nb-NO" smtClean="0"/>
              <a:t>31.03.2017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2899369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Date Placeholder 4"/>
          <p:cNvSpPr>
            <a:spLocks noGrp="1"/>
          </p:cNvSpPr>
          <p:nvPr>
            <p:ph type="dt" sz="half" idx="10"/>
          </p:nvPr>
        </p:nvSpPr>
        <p:spPr/>
        <p:txBody>
          <a:bodyPr/>
          <a:lstStyle/>
          <a:p>
            <a:fld id="{F16AACBB-ADE1-4FC9-A4A2-2037C80AE1A6}" type="datetimeFigureOut">
              <a:rPr lang="nb-NO" smtClean="0"/>
              <a:t>31.03.2017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192503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7" name="Date Placeholder 6"/>
          <p:cNvSpPr>
            <a:spLocks noGrp="1"/>
          </p:cNvSpPr>
          <p:nvPr>
            <p:ph type="dt" sz="half" idx="10"/>
          </p:nvPr>
        </p:nvSpPr>
        <p:spPr/>
        <p:txBody>
          <a:bodyPr/>
          <a:lstStyle/>
          <a:p>
            <a:fld id="{F16AACBB-ADE1-4FC9-A4A2-2037C80AE1A6}" type="datetimeFigureOut">
              <a:rPr lang="nb-NO" smtClean="0"/>
              <a:t>31.03.2017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2985724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Date Placeholder 2"/>
          <p:cNvSpPr>
            <a:spLocks noGrp="1"/>
          </p:cNvSpPr>
          <p:nvPr>
            <p:ph type="dt" sz="half" idx="10"/>
          </p:nvPr>
        </p:nvSpPr>
        <p:spPr/>
        <p:txBody>
          <a:bodyPr/>
          <a:lstStyle/>
          <a:p>
            <a:fld id="{F16AACBB-ADE1-4FC9-A4A2-2037C80AE1A6}" type="datetimeFigureOut">
              <a:rPr lang="nb-NO" smtClean="0"/>
              <a:t>31.03.2017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1356081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AACBB-ADE1-4FC9-A4A2-2037C80AE1A6}" type="datetimeFigureOut">
              <a:rPr lang="nb-NO" smtClean="0"/>
              <a:t>31.03.2017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3130458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6AACBB-ADE1-4FC9-A4A2-2037C80AE1A6}" type="datetimeFigureOut">
              <a:rPr lang="nb-NO" smtClean="0"/>
              <a:t>31.03.2017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2716070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6AACBB-ADE1-4FC9-A4A2-2037C80AE1A6}" type="datetimeFigureOut">
              <a:rPr lang="nb-NO" smtClean="0"/>
              <a:t>31.03.2017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B70A215-3A84-4FD4-BF2B-365A41FC22AA}" type="slidenum">
              <a:rPr lang="nb-NO" smtClean="0"/>
              <a:t>‹#›</a:t>
            </a:fld>
            <a:endParaRPr lang="nb-NO"/>
          </a:p>
        </p:txBody>
      </p:sp>
    </p:spTree>
    <p:extLst>
      <p:ext uri="{BB962C8B-B14F-4D97-AF65-F5344CB8AC3E}">
        <p14:creationId xmlns:p14="http://schemas.microsoft.com/office/powerpoint/2010/main" val="821965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b-N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AACBB-ADE1-4FC9-A4A2-2037C80AE1A6}" type="datetimeFigureOut">
              <a:rPr lang="nb-NO" smtClean="0"/>
              <a:t>31.03.2017</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70A215-3A84-4FD4-BF2B-365A41FC22AA}" type="slidenum">
              <a:rPr lang="nb-NO" smtClean="0"/>
              <a:t>‹#›</a:t>
            </a:fld>
            <a:endParaRPr lang="nb-NO"/>
          </a:p>
        </p:txBody>
      </p:sp>
    </p:spTree>
    <p:extLst>
      <p:ext uri="{BB962C8B-B14F-4D97-AF65-F5344CB8AC3E}">
        <p14:creationId xmlns:p14="http://schemas.microsoft.com/office/powerpoint/2010/main" val="1087233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Issue 326 Temporal entities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Some comments</a:t>
            </a:r>
          </a:p>
          <a:p>
            <a:r>
              <a:rPr lang="en-US" dirty="0" smtClean="0"/>
              <a:t>Issue 326: Temporal entities, to be discussed at the  38th CIDOC CRM and 31th FRBR CRM meeting </a:t>
            </a:r>
          </a:p>
          <a:p>
            <a:endParaRPr lang="en-US" dirty="0" smtClean="0"/>
          </a:p>
          <a:p>
            <a:r>
              <a:rPr lang="en-US" dirty="0" smtClean="0"/>
              <a:t>Christian-Emil Ore</a:t>
            </a:r>
          </a:p>
          <a:p>
            <a:endParaRPr lang="en-US" dirty="0"/>
          </a:p>
        </p:txBody>
      </p:sp>
    </p:spTree>
    <p:extLst>
      <p:ext uri="{BB962C8B-B14F-4D97-AF65-F5344CB8AC3E}">
        <p14:creationId xmlns:p14="http://schemas.microsoft.com/office/powerpoint/2010/main" val="417912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1" name="AutoShape 50"/>
          <p:cNvCxnSpPr>
            <a:cxnSpLocks noChangeShapeType="1"/>
            <a:stCxn id="59" idx="2"/>
            <a:endCxn id="65" idx="2"/>
          </p:cNvCxnSpPr>
          <p:nvPr/>
        </p:nvCxnSpPr>
        <p:spPr bwMode="auto">
          <a:xfrm rot="5400000">
            <a:off x="5439361" y="1195091"/>
            <a:ext cx="12700" cy="1543367"/>
          </a:xfrm>
          <a:prstGeom prst="curvedConnector3">
            <a:avLst>
              <a:gd name="adj1" fmla="val 3823142"/>
            </a:avLst>
          </a:prstGeom>
          <a:noFill/>
          <a:ln w="9525">
            <a:solidFill>
              <a:schemeClr val="tx1"/>
            </a:solidFill>
            <a:round/>
            <a:headEnd/>
            <a:tailEnd type="stealth" w="lg" len="lg"/>
          </a:ln>
        </p:spPr>
      </p:cxnSp>
      <p:cxnSp>
        <p:nvCxnSpPr>
          <p:cNvPr id="79" name="Straight Arrow Connector 139"/>
          <p:cNvCxnSpPr>
            <a:cxnSpLocks noChangeShapeType="1"/>
            <a:stCxn id="60" idx="0"/>
            <a:endCxn id="39" idx="2"/>
          </p:cNvCxnSpPr>
          <p:nvPr/>
        </p:nvCxnSpPr>
        <p:spPr bwMode="auto">
          <a:xfrm flipV="1">
            <a:off x="3376132" y="897687"/>
            <a:ext cx="1220861" cy="792088"/>
          </a:xfrm>
          <a:prstGeom prst="straightConnector1">
            <a:avLst/>
          </a:prstGeom>
          <a:noFill/>
          <a:ln w="44450" cmpd="dbl" algn="ctr">
            <a:solidFill>
              <a:schemeClr val="tx1"/>
            </a:solidFill>
            <a:round/>
            <a:headEnd/>
            <a:tailEnd type="triangle" w="sm" len="lg"/>
          </a:ln>
        </p:spPr>
      </p:cxnSp>
      <p:cxnSp>
        <p:nvCxnSpPr>
          <p:cNvPr id="172" name="Straight Arrow Connector 139"/>
          <p:cNvCxnSpPr>
            <a:cxnSpLocks noChangeShapeType="1"/>
            <a:stCxn id="62" idx="0"/>
            <a:endCxn id="39" idx="2"/>
          </p:cNvCxnSpPr>
          <p:nvPr/>
        </p:nvCxnSpPr>
        <p:spPr bwMode="auto">
          <a:xfrm flipV="1">
            <a:off x="1101848" y="897687"/>
            <a:ext cx="3495145" cy="1811233"/>
          </a:xfrm>
          <a:prstGeom prst="straightConnector1">
            <a:avLst/>
          </a:prstGeom>
          <a:noFill/>
          <a:ln w="44450" cmpd="dbl" algn="ctr">
            <a:solidFill>
              <a:schemeClr val="tx1"/>
            </a:solidFill>
            <a:round/>
            <a:headEnd/>
            <a:tailEnd type="triangle" w="sm" len="lg"/>
          </a:ln>
        </p:spPr>
      </p:cxnSp>
      <p:sp>
        <p:nvSpPr>
          <p:cNvPr id="19" name="Text Box 23"/>
          <p:cNvSpPr txBox="1">
            <a:spLocks noChangeAspect="1" noChangeArrowheads="1"/>
          </p:cNvSpPr>
          <p:nvPr/>
        </p:nvSpPr>
        <p:spPr bwMode="auto">
          <a:xfrm>
            <a:off x="7987684" y="1700808"/>
            <a:ext cx="112082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E54 Dimension</a:t>
            </a:r>
            <a:endParaRPr lang="en-US" altLang="el-GR" sz="1200" dirty="0"/>
          </a:p>
        </p:txBody>
      </p:sp>
      <p:sp>
        <p:nvSpPr>
          <p:cNvPr id="26" name="Text Box 44"/>
          <p:cNvSpPr txBox="1">
            <a:spLocks noChangeAspect="1" noChangeArrowheads="1"/>
          </p:cNvSpPr>
          <p:nvPr/>
        </p:nvSpPr>
        <p:spPr bwMode="auto">
          <a:xfrm>
            <a:off x="323528" y="1700808"/>
            <a:ext cx="1532984" cy="276999"/>
          </a:xfrm>
          <a:prstGeom prst="rect">
            <a:avLst/>
          </a:prstGeom>
          <a:gradFill>
            <a:gsLst>
              <a:gs pos="0">
                <a:srgbClr val="00B050"/>
              </a:gs>
              <a:gs pos="50000">
                <a:schemeClr val="bg1"/>
              </a:gs>
              <a:gs pos="100000">
                <a:srgbClr val="00B050"/>
              </a:gs>
            </a:gsLst>
            <a:lin ang="5400000" scaled="1"/>
          </a:gradFill>
          <a:ln w="9525">
            <a:solidFill>
              <a:schemeClr val="tx1"/>
            </a:solidFill>
            <a:miter lim="800000"/>
            <a:headEnd/>
            <a:tailEnd/>
          </a:ln>
        </p:spPr>
        <p:txBody>
          <a:bodyPr wrap="none">
            <a:spAutoFit/>
          </a:bodyPr>
          <a:lstStyle/>
          <a:p>
            <a:pPr algn="ctr">
              <a:defRPr/>
            </a:pPr>
            <a:r>
              <a:rPr lang="en-US" sz="1200" dirty="0" err="1" smtClean="0"/>
              <a:t>Exx</a:t>
            </a:r>
            <a:r>
              <a:rPr lang="en-US" sz="1200" dirty="0" smtClean="0"/>
              <a:t> Observable Entity</a:t>
            </a:r>
            <a:endParaRPr lang="en-US" sz="1200" dirty="0"/>
          </a:p>
        </p:txBody>
      </p:sp>
      <p:sp>
        <p:nvSpPr>
          <p:cNvPr id="39" name="Text Box 47"/>
          <p:cNvSpPr txBox="1">
            <a:spLocks noChangeAspect="1" noChangeArrowheads="1"/>
          </p:cNvSpPr>
          <p:nvPr/>
        </p:nvSpPr>
        <p:spPr bwMode="auto">
          <a:xfrm>
            <a:off x="4063738" y="620688"/>
            <a:ext cx="106651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E1 CRM Entity</a:t>
            </a:r>
            <a:endParaRPr lang="en-US" altLang="el-GR" sz="1200" dirty="0"/>
          </a:p>
        </p:txBody>
      </p:sp>
      <p:cxnSp>
        <p:nvCxnSpPr>
          <p:cNvPr id="61" name="Straight Arrow Connector 76"/>
          <p:cNvCxnSpPr>
            <a:cxnSpLocks noChangeShapeType="1"/>
            <a:stCxn id="63" idx="0"/>
            <a:endCxn id="60" idx="2"/>
          </p:cNvCxnSpPr>
          <p:nvPr/>
        </p:nvCxnSpPr>
        <p:spPr bwMode="auto">
          <a:xfrm flipH="1" flipV="1">
            <a:off x="3376132" y="1966774"/>
            <a:ext cx="878924" cy="1595209"/>
          </a:xfrm>
          <a:prstGeom prst="straightConnector1">
            <a:avLst/>
          </a:prstGeom>
          <a:noFill/>
          <a:ln w="44450" cmpd="dbl" algn="ctr">
            <a:solidFill>
              <a:schemeClr val="tx1"/>
            </a:solidFill>
            <a:round/>
            <a:headEnd/>
            <a:tailEnd type="triangle" w="sm" len="lg"/>
          </a:ln>
        </p:spPr>
      </p:cxnSp>
      <p:sp>
        <p:nvSpPr>
          <p:cNvPr id="10" name="Text Box 12"/>
          <p:cNvSpPr txBox="1">
            <a:spLocks noChangeAspect="1" noChangeArrowheads="1"/>
          </p:cNvSpPr>
          <p:nvPr/>
        </p:nvSpPr>
        <p:spPr bwMode="auto">
          <a:xfrm>
            <a:off x="1130721" y="3597994"/>
            <a:ext cx="689869" cy="276999"/>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US" sz="1200" dirty="0" smtClean="0"/>
              <a:t>I6 Belief</a:t>
            </a:r>
            <a:endParaRPr lang="en-US" sz="1200" dirty="0"/>
          </a:p>
        </p:txBody>
      </p:sp>
      <p:sp>
        <p:nvSpPr>
          <p:cNvPr id="141" name="Text Box 5"/>
          <p:cNvSpPr txBox="1">
            <a:spLocks noChangeAspect="1" noChangeArrowheads="1"/>
          </p:cNvSpPr>
          <p:nvPr/>
        </p:nvSpPr>
        <p:spPr bwMode="auto">
          <a:xfrm>
            <a:off x="5262988" y="3569275"/>
            <a:ext cx="1325236"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E18 Physical Thing</a:t>
            </a:r>
            <a:endParaRPr lang="en-US" altLang="el-GR" sz="1200" dirty="0"/>
          </a:p>
        </p:txBody>
      </p:sp>
      <p:sp>
        <p:nvSpPr>
          <p:cNvPr id="62" name="Text Box 5"/>
          <p:cNvSpPr txBox="1">
            <a:spLocks noChangeAspect="1" noChangeArrowheads="1"/>
          </p:cNvSpPr>
          <p:nvPr/>
        </p:nvSpPr>
        <p:spPr bwMode="auto">
          <a:xfrm>
            <a:off x="405663" y="2708920"/>
            <a:ext cx="139236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E77 Persistent Item</a:t>
            </a:r>
            <a:endParaRPr lang="en-US" altLang="el-GR" sz="1200" dirty="0"/>
          </a:p>
        </p:txBody>
      </p:sp>
      <p:cxnSp>
        <p:nvCxnSpPr>
          <p:cNvPr id="73" name="Straight Arrow Connector 76"/>
          <p:cNvCxnSpPr>
            <a:cxnSpLocks noChangeShapeType="1"/>
            <a:stCxn id="141" idx="0"/>
            <a:endCxn id="62" idx="2"/>
          </p:cNvCxnSpPr>
          <p:nvPr/>
        </p:nvCxnSpPr>
        <p:spPr bwMode="auto">
          <a:xfrm flipH="1" flipV="1">
            <a:off x="1101848" y="2985919"/>
            <a:ext cx="4823758" cy="583356"/>
          </a:xfrm>
          <a:prstGeom prst="straightConnector1">
            <a:avLst/>
          </a:prstGeom>
          <a:noFill/>
          <a:ln w="44450" cmpd="dbl" algn="ctr">
            <a:solidFill>
              <a:schemeClr val="tx1"/>
            </a:solidFill>
            <a:round/>
            <a:headEnd/>
            <a:tailEnd type="triangle" w="sm" len="lg"/>
          </a:ln>
        </p:spPr>
      </p:cxnSp>
      <p:sp>
        <p:nvSpPr>
          <p:cNvPr id="74" name="TextBox 73"/>
          <p:cNvSpPr txBox="1"/>
          <p:nvPr/>
        </p:nvSpPr>
        <p:spPr>
          <a:xfrm>
            <a:off x="1338467" y="35913"/>
            <a:ext cx="6487225" cy="584775"/>
          </a:xfrm>
          <a:prstGeom prst="rect">
            <a:avLst/>
          </a:prstGeom>
          <a:noFill/>
        </p:spPr>
        <p:txBody>
          <a:bodyPr wrap="none" rtlCol="0">
            <a:spAutoFit/>
          </a:bodyPr>
          <a:lstStyle/>
          <a:p>
            <a:r>
              <a:rPr lang="en-US" sz="3200" dirty="0" smtClean="0"/>
              <a:t>CRM top hierarchy and </a:t>
            </a:r>
            <a:r>
              <a:rPr lang="en-US" sz="3200" dirty="0" err="1" smtClean="0"/>
              <a:t>space&amp;time</a:t>
            </a:r>
            <a:r>
              <a:rPr lang="en-US" sz="3200" dirty="0" smtClean="0"/>
              <a:t> 1 </a:t>
            </a:r>
            <a:endParaRPr lang="en-US" sz="3200" dirty="0"/>
          </a:p>
        </p:txBody>
      </p:sp>
      <p:sp>
        <p:nvSpPr>
          <p:cNvPr id="59" name="Text Box 47"/>
          <p:cNvSpPr txBox="1">
            <a:spLocks noChangeAspect="1" noChangeArrowheads="1"/>
          </p:cNvSpPr>
          <p:nvPr/>
        </p:nvSpPr>
        <p:spPr bwMode="auto">
          <a:xfrm>
            <a:off x="5401816" y="1689775"/>
            <a:ext cx="1618456"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E92 </a:t>
            </a:r>
            <a:r>
              <a:rPr lang="en-US" altLang="el-GR" sz="1200" dirty="0" err="1" smtClean="0"/>
              <a:t>Spacetime</a:t>
            </a:r>
            <a:r>
              <a:rPr lang="en-US" altLang="el-GR" sz="1200" dirty="0" smtClean="0"/>
              <a:t> Volume</a:t>
            </a:r>
            <a:endParaRPr lang="en-US" altLang="el-GR" sz="1200" dirty="0"/>
          </a:p>
        </p:txBody>
      </p:sp>
      <p:sp>
        <p:nvSpPr>
          <p:cNvPr id="60" name="Text Box 47"/>
          <p:cNvSpPr txBox="1">
            <a:spLocks noChangeAspect="1" noChangeArrowheads="1"/>
          </p:cNvSpPr>
          <p:nvPr/>
        </p:nvSpPr>
        <p:spPr bwMode="auto">
          <a:xfrm>
            <a:off x="2699792" y="1689775"/>
            <a:ext cx="135267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E2 Temporal Entity</a:t>
            </a:r>
            <a:endParaRPr lang="en-US" altLang="el-GR" sz="1200" dirty="0"/>
          </a:p>
        </p:txBody>
      </p:sp>
      <p:sp>
        <p:nvSpPr>
          <p:cNvPr id="63" name="Text Box 47"/>
          <p:cNvSpPr txBox="1">
            <a:spLocks noChangeAspect="1" noChangeArrowheads="1"/>
          </p:cNvSpPr>
          <p:nvPr/>
        </p:nvSpPr>
        <p:spPr bwMode="auto">
          <a:xfrm>
            <a:off x="3866103" y="3561983"/>
            <a:ext cx="777905"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E4 Period</a:t>
            </a:r>
            <a:endParaRPr lang="en-US" altLang="el-GR" sz="1200" dirty="0"/>
          </a:p>
        </p:txBody>
      </p:sp>
      <p:sp>
        <p:nvSpPr>
          <p:cNvPr id="65" name="Text Box 47"/>
          <p:cNvSpPr txBox="1">
            <a:spLocks noChangeAspect="1" noChangeArrowheads="1"/>
          </p:cNvSpPr>
          <p:nvPr/>
        </p:nvSpPr>
        <p:spPr bwMode="auto">
          <a:xfrm>
            <a:off x="4115282" y="1689775"/>
            <a:ext cx="110479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E52 Time-span</a:t>
            </a:r>
            <a:endParaRPr lang="en-US" altLang="el-GR" sz="1200" dirty="0"/>
          </a:p>
        </p:txBody>
      </p:sp>
      <p:sp>
        <p:nvSpPr>
          <p:cNvPr id="66" name="Text Box 47"/>
          <p:cNvSpPr txBox="1">
            <a:spLocks noChangeAspect="1" noChangeArrowheads="1"/>
          </p:cNvSpPr>
          <p:nvPr/>
        </p:nvSpPr>
        <p:spPr bwMode="auto">
          <a:xfrm>
            <a:off x="7100179" y="1689775"/>
            <a:ext cx="78418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E53 Place</a:t>
            </a:r>
            <a:endParaRPr lang="en-US" altLang="el-GR" sz="1200" dirty="0"/>
          </a:p>
        </p:txBody>
      </p:sp>
      <p:cxnSp>
        <p:nvCxnSpPr>
          <p:cNvPr id="75" name="Straight Arrow Connector 139"/>
          <p:cNvCxnSpPr>
            <a:cxnSpLocks noChangeShapeType="1"/>
            <a:stCxn id="26" idx="0"/>
            <a:endCxn id="39" idx="2"/>
          </p:cNvCxnSpPr>
          <p:nvPr/>
        </p:nvCxnSpPr>
        <p:spPr bwMode="auto">
          <a:xfrm flipV="1">
            <a:off x="1090020" y="897687"/>
            <a:ext cx="3506973" cy="803121"/>
          </a:xfrm>
          <a:prstGeom prst="straightConnector1">
            <a:avLst/>
          </a:prstGeom>
          <a:noFill/>
          <a:ln w="44450" cmpd="dbl" algn="ctr">
            <a:solidFill>
              <a:schemeClr val="tx1"/>
            </a:solidFill>
            <a:round/>
            <a:headEnd/>
            <a:tailEnd type="triangle" w="sm" len="lg"/>
          </a:ln>
        </p:spPr>
      </p:cxnSp>
      <p:cxnSp>
        <p:nvCxnSpPr>
          <p:cNvPr id="76" name="Straight Arrow Connector 139"/>
          <p:cNvCxnSpPr>
            <a:cxnSpLocks noChangeShapeType="1"/>
            <a:stCxn id="59" idx="0"/>
            <a:endCxn id="39" idx="2"/>
          </p:cNvCxnSpPr>
          <p:nvPr/>
        </p:nvCxnSpPr>
        <p:spPr bwMode="auto">
          <a:xfrm flipH="1" flipV="1">
            <a:off x="4596993" y="897687"/>
            <a:ext cx="1614051" cy="792088"/>
          </a:xfrm>
          <a:prstGeom prst="straightConnector1">
            <a:avLst/>
          </a:prstGeom>
          <a:noFill/>
          <a:ln w="44450" cmpd="dbl" algn="ctr">
            <a:solidFill>
              <a:schemeClr val="tx1"/>
            </a:solidFill>
            <a:round/>
            <a:headEnd/>
            <a:tailEnd type="triangle" w="sm" len="lg"/>
          </a:ln>
        </p:spPr>
      </p:cxnSp>
      <p:cxnSp>
        <p:nvCxnSpPr>
          <p:cNvPr id="85" name="Straight Arrow Connector 139"/>
          <p:cNvCxnSpPr>
            <a:cxnSpLocks noChangeShapeType="1"/>
            <a:stCxn id="62" idx="0"/>
            <a:endCxn id="26" idx="2"/>
          </p:cNvCxnSpPr>
          <p:nvPr/>
        </p:nvCxnSpPr>
        <p:spPr bwMode="auto">
          <a:xfrm flipH="1" flipV="1">
            <a:off x="1090020" y="1977807"/>
            <a:ext cx="11828" cy="731113"/>
          </a:xfrm>
          <a:prstGeom prst="straightConnector1">
            <a:avLst/>
          </a:prstGeom>
          <a:noFill/>
          <a:ln w="44450" cmpd="dbl" algn="ctr">
            <a:solidFill>
              <a:schemeClr val="tx1"/>
            </a:solidFill>
            <a:round/>
            <a:headEnd/>
            <a:tailEnd type="triangle" w="sm" len="lg"/>
          </a:ln>
        </p:spPr>
      </p:cxnSp>
      <p:cxnSp>
        <p:nvCxnSpPr>
          <p:cNvPr id="90" name="Straight Arrow Connector 139"/>
          <p:cNvCxnSpPr>
            <a:cxnSpLocks noChangeShapeType="1"/>
            <a:stCxn id="60" idx="1"/>
            <a:endCxn id="26" idx="3"/>
          </p:cNvCxnSpPr>
          <p:nvPr/>
        </p:nvCxnSpPr>
        <p:spPr bwMode="auto">
          <a:xfrm flipH="1">
            <a:off x="1856512" y="1828275"/>
            <a:ext cx="843280" cy="11033"/>
          </a:xfrm>
          <a:prstGeom prst="straightConnector1">
            <a:avLst/>
          </a:prstGeom>
          <a:noFill/>
          <a:ln w="44450" cmpd="dbl" algn="ctr">
            <a:solidFill>
              <a:schemeClr val="tx1"/>
            </a:solidFill>
            <a:round/>
            <a:headEnd/>
            <a:tailEnd type="triangle" w="sm" len="lg"/>
          </a:ln>
        </p:spPr>
      </p:cxnSp>
      <p:cxnSp>
        <p:nvCxnSpPr>
          <p:cNvPr id="112" name="Straight Arrow Connector 139"/>
          <p:cNvCxnSpPr>
            <a:cxnSpLocks noChangeShapeType="1"/>
            <a:stCxn id="66" idx="0"/>
            <a:endCxn id="39" idx="2"/>
          </p:cNvCxnSpPr>
          <p:nvPr/>
        </p:nvCxnSpPr>
        <p:spPr bwMode="auto">
          <a:xfrm flipH="1" flipV="1">
            <a:off x="4596993" y="897687"/>
            <a:ext cx="2895281" cy="792088"/>
          </a:xfrm>
          <a:prstGeom prst="straightConnector1">
            <a:avLst/>
          </a:prstGeom>
          <a:noFill/>
          <a:ln w="44450" cmpd="dbl" algn="ctr">
            <a:solidFill>
              <a:schemeClr val="tx1"/>
            </a:solidFill>
            <a:round/>
            <a:headEnd/>
            <a:tailEnd type="triangle" w="sm" len="lg"/>
          </a:ln>
        </p:spPr>
      </p:cxnSp>
      <p:cxnSp>
        <p:nvCxnSpPr>
          <p:cNvPr id="115" name="Straight Arrow Connector 139"/>
          <p:cNvCxnSpPr>
            <a:cxnSpLocks noChangeShapeType="1"/>
            <a:stCxn id="65" idx="0"/>
            <a:endCxn id="39" idx="2"/>
          </p:cNvCxnSpPr>
          <p:nvPr/>
        </p:nvCxnSpPr>
        <p:spPr bwMode="auto">
          <a:xfrm flipH="1" flipV="1">
            <a:off x="4596993" y="897687"/>
            <a:ext cx="70684" cy="792088"/>
          </a:xfrm>
          <a:prstGeom prst="straightConnector1">
            <a:avLst/>
          </a:prstGeom>
          <a:noFill/>
          <a:ln w="44450" cmpd="dbl" algn="ctr">
            <a:solidFill>
              <a:schemeClr val="tx1"/>
            </a:solidFill>
            <a:round/>
            <a:headEnd/>
            <a:tailEnd type="triangle" w="sm" len="lg"/>
          </a:ln>
        </p:spPr>
      </p:cxnSp>
      <p:cxnSp>
        <p:nvCxnSpPr>
          <p:cNvPr id="136" name="Straight Arrow Connector 139"/>
          <p:cNvCxnSpPr>
            <a:cxnSpLocks noChangeShapeType="1"/>
            <a:stCxn id="19" idx="0"/>
            <a:endCxn id="39" idx="2"/>
          </p:cNvCxnSpPr>
          <p:nvPr/>
        </p:nvCxnSpPr>
        <p:spPr bwMode="auto">
          <a:xfrm flipH="1" flipV="1">
            <a:off x="4596993" y="897687"/>
            <a:ext cx="3951101" cy="803121"/>
          </a:xfrm>
          <a:prstGeom prst="straightConnector1">
            <a:avLst/>
          </a:prstGeom>
          <a:noFill/>
          <a:ln w="44450" cmpd="dbl" algn="ctr">
            <a:solidFill>
              <a:schemeClr val="tx1"/>
            </a:solidFill>
            <a:round/>
            <a:headEnd/>
            <a:tailEnd type="triangle" w="sm" len="lg"/>
          </a:ln>
        </p:spPr>
      </p:cxnSp>
      <p:sp>
        <p:nvSpPr>
          <p:cNvPr id="145" name="Text Box 47"/>
          <p:cNvSpPr txBox="1">
            <a:spLocks noChangeAspect="1" noChangeArrowheads="1"/>
          </p:cNvSpPr>
          <p:nvPr/>
        </p:nvSpPr>
        <p:spPr bwMode="auto">
          <a:xfrm>
            <a:off x="2084377" y="3586961"/>
            <a:ext cx="1335495"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E3 Condition State</a:t>
            </a:r>
            <a:endParaRPr lang="en-US" altLang="el-GR" sz="1200" dirty="0"/>
          </a:p>
        </p:txBody>
      </p:sp>
      <p:cxnSp>
        <p:nvCxnSpPr>
          <p:cNvPr id="147" name="Straight Arrow Connector 76"/>
          <p:cNvCxnSpPr>
            <a:cxnSpLocks noChangeShapeType="1"/>
            <a:stCxn id="145" idx="0"/>
            <a:endCxn id="60" idx="2"/>
          </p:cNvCxnSpPr>
          <p:nvPr/>
        </p:nvCxnSpPr>
        <p:spPr bwMode="auto">
          <a:xfrm flipV="1">
            <a:off x="2752125" y="1966774"/>
            <a:ext cx="624007" cy="1620187"/>
          </a:xfrm>
          <a:prstGeom prst="straightConnector1">
            <a:avLst/>
          </a:prstGeom>
          <a:noFill/>
          <a:ln w="44450" cmpd="dbl" algn="ctr">
            <a:solidFill>
              <a:schemeClr val="tx1"/>
            </a:solidFill>
            <a:round/>
            <a:headEnd/>
            <a:tailEnd type="triangle" w="sm" len="lg"/>
          </a:ln>
        </p:spPr>
      </p:cxnSp>
      <p:cxnSp>
        <p:nvCxnSpPr>
          <p:cNvPr id="151" name="Straight Arrow Connector 76"/>
          <p:cNvCxnSpPr>
            <a:cxnSpLocks noChangeShapeType="1"/>
            <a:stCxn id="10" idx="0"/>
            <a:endCxn id="60" idx="2"/>
          </p:cNvCxnSpPr>
          <p:nvPr/>
        </p:nvCxnSpPr>
        <p:spPr bwMode="auto">
          <a:xfrm flipV="1">
            <a:off x="1475656" y="1966774"/>
            <a:ext cx="1900476" cy="1631220"/>
          </a:xfrm>
          <a:prstGeom prst="straightConnector1">
            <a:avLst/>
          </a:prstGeom>
          <a:noFill/>
          <a:ln w="44450" cmpd="dbl" algn="ctr">
            <a:solidFill>
              <a:schemeClr val="tx1"/>
            </a:solidFill>
            <a:round/>
            <a:headEnd/>
            <a:tailEnd type="triangle" w="sm" len="lg"/>
          </a:ln>
        </p:spPr>
      </p:cxnSp>
      <p:cxnSp>
        <p:nvCxnSpPr>
          <p:cNvPr id="154" name="AutoShape 50"/>
          <p:cNvCxnSpPr>
            <a:cxnSpLocks noChangeShapeType="1"/>
            <a:stCxn id="60" idx="2"/>
            <a:endCxn id="65" idx="2"/>
          </p:cNvCxnSpPr>
          <p:nvPr/>
        </p:nvCxnSpPr>
        <p:spPr bwMode="auto">
          <a:xfrm rot="16200000" flipH="1">
            <a:off x="4021904" y="1321001"/>
            <a:ext cx="12700" cy="1291545"/>
          </a:xfrm>
          <a:prstGeom prst="curvedConnector3">
            <a:avLst>
              <a:gd name="adj1" fmla="val 4180181"/>
            </a:avLst>
          </a:prstGeom>
          <a:noFill/>
          <a:ln w="9525">
            <a:solidFill>
              <a:schemeClr val="tx1"/>
            </a:solidFill>
            <a:round/>
            <a:headEnd/>
            <a:tailEnd type="stealth" w="lg" len="lg"/>
          </a:ln>
        </p:spPr>
      </p:cxnSp>
      <p:sp>
        <p:nvSpPr>
          <p:cNvPr id="158" name="Text Box 13"/>
          <p:cNvSpPr txBox="1">
            <a:spLocks noChangeArrowheads="1"/>
          </p:cNvSpPr>
          <p:nvPr/>
        </p:nvSpPr>
        <p:spPr bwMode="auto">
          <a:xfrm>
            <a:off x="3655717" y="2188895"/>
            <a:ext cx="732374" cy="553998"/>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P4 has </a:t>
            </a:r>
          </a:p>
          <a:p>
            <a:r>
              <a:rPr lang="en-US" altLang="el-GR" sz="1000" dirty="0" smtClean="0">
                <a:cs typeface="Arial" charset="0"/>
              </a:rPr>
              <a:t>time-span</a:t>
            </a:r>
          </a:p>
          <a:p>
            <a:r>
              <a:rPr lang="en-US" altLang="el-GR" sz="1000" dirty="0" smtClean="0">
                <a:cs typeface="Arial" charset="0"/>
              </a:rPr>
              <a:t>(1,1:1,n)</a:t>
            </a:r>
            <a:endParaRPr lang="en-US" altLang="el-GR" sz="1000" dirty="0">
              <a:cs typeface="Arial" charset="0"/>
            </a:endParaRPr>
          </a:p>
        </p:txBody>
      </p:sp>
      <p:cxnSp>
        <p:nvCxnSpPr>
          <p:cNvPr id="162" name="Straight Arrow Connector 76"/>
          <p:cNvCxnSpPr>
            <a:cxnSpLocks noChangeShapeType="1"/>
            <a:stCxn id="63" idx="0"/>
            <a:endCxn id="59" idx="2"/>
          </p:cNvCxnSpPr>
          <p:nvPr/>
        </p:nvCxnSpPr>
        <p:spPr bwMode="auto">
          <a:xfrm flipV="1">
            <a:off x="4255056" y="1966774"/>
            <a:ext cx="1955988" cy="1595209"/>
          </a:xfrm>
          <a:prstGeom prst="straightConnector1">
            <a:avLst/>
          </a:prstGeom>
          <a:noFill/>
          <a:ln w="44450" cmpd="dbl" algn="ctr">
            <a:solidFill>
              <a:schemeClr val="tx1"/>
            </a:solidFill>
            <a:round/>
            <a:headEnd/>
            <a:tailEnd type="triangle" w="sm" len="lg"/>
          </a:ln>
        </p:spPr>
      </p:cxnSp>
      <p:cxnSp>
        <p:nvCxnSpPr>
          <p:cNvPr id="169" name="Straight Arrow Connector 76"/>
          <p:cNvCxnSpPr>
            <a:cxnSpLocks noChangeShapeType="1"/>
            <a:stCxn id="141" idx="0"/>
            <a:endCxn id="59" idx="2"/>
          </p:cNvCxnSpPr>
          <p:nvPr/>
        </p:nvCxnSpPr>
        <p:spPr bwMode="auto">
          <a:xfrm flipV="1">
            <a:off x="5925606" y="1966774"/>
            <a:ext cx="285438" cy="1602501"/>
          </a:xfrm>
          <a:prstGeom prst="straightConnector1">
            <a:avLst/>
          </a:prstGeom>
          <a:noFill/>
          <a:ln w="44450" cmpd="dbl" algn="ctr">
            <a:solidFill>
              <a:schemeClr val="tx1"/>
            </a:solidFill>
            <a:round/>
            <a:headEnd/>
            <a:tailEnd type="triangle" w="sm" len="lg"/>
          </a:ln>
        </p:spPr>
      </p:cxnSp>
      <p:cxnSp>
        <p:nvCxnSpPr>
          <p:cNvPr id="187" name="AutoShape 50"/>
          <p:cNvCxnSpPr>
            <a:cxnSpLocks noChangeShapeType="1"/>
            <a:stCxn id="59" idx="2"/>
            <a:endCxn id="66" idx="2"/>
          </p:cNvCxnSpPr>
          <p:nvPr/>
        </p:nvCxnSpPr>
        <p:spPr bwMode="auto">
          <a:xfrm rot="16200000" flipH="1">
            <a:off x="6851659" y="1326159"/>
            <a:ext cx="12700" cy="1281230"/>
          </a:xfrm>
          <a:prstGeom prst="curvedConnector3">
            <a:avLst>
              <a:gd name="adj1" fmla="val 3525622"/>
            </a:avLst>
          </a:prstGeom>
          <a:noFill/>
          <a:ln w="9525">
            <a:solidFill>
              <a:schemeClr val="tx1"/>
            </a:solidFill>
            <a:round/>
            <a:headEnd/>
            <a:tailEnd type="stealth" w="lg" len="lg"/>
          </a:ln>
        </p:spPr>
      </p:cxnSp>
      <p:sp>
        <p:nvSpPr>
          <p:cNvPr id="191" name="Text Box 13"/>
          <p:cNvSpPr txBox="1">
            <a:spLocks noChangeArrowheads="1"/>
          </p:cNvSpPr>
          <p:nvPr/>
        </p:nvSpPr>
        <p:spPr bwMode="auto">
          <a:xfrm>
            <a:off x="6449224" y="1989420"/>
            <a:ext cx="787072" cy="707886"/>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P161 has </a:t>
            </a:r>
          </a:p>
          <a:p>
            <a:r>
              <a:rPr lang="en-US" altLang="el-GR" sz="1000" dirty="0" smtClean="0">
                <a:cs typeface="Arial" charset="0"/>
              </a:rPr>
              <a:t>spatial projection</a:t>
            </a:r>
          </a:p>
          <a:p>
            <a:r>
              <a:rPr lang="en-US" altLang="el-GR" sz="1000" dirty="0" smtClean="0">
                <a:cs typeface="Arial" charset="0"/>
              </a:rPr>
              <a:t>(1,n:1,1)</a:t>
            </a:r>
            <a:endParaRPr lang="en-US" altLang="el-GR" sz="1000" dirty="0">
              <a:cs typeface="Arial" charset="0"/>
            </a:endParaRPr>
          </a:p>
        </p:txBody>
      </p:sp>
      <p:sp>
        <p:nvSpPr>
          <p:cNvPr id="320" name="Text Box 13"/>
          <p:cNvSpPr txBox="1">
            <a:spLocks noChangeArrowheads="1"/>
          </p:cNvSpPr>
          <p:nvPr/>
        </p:nvSpPr>
        <p:spPr bwMode="auto">
          <a:xfrm>
            <a:off x="4850411" y="2044879"/>
            <a:ext cx="801709" cy="707886"/>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P160 has </a:t>
            </a:r>
          </a:p>
          <a:p>
            <a:r>
              <a:rPr lang="en-US" altLang="el-GR" sz="1000" dirty="0" smtClean="0">
                <a:cs typeface="Arial" charset="0"/>
              </a:rPr>
              <a:t>temporal projection</a:t>
            </a:r>
          </a:p>
          <a:p>
            <a:r>
              <a:rPr lang="en-US" altLang="el-GR" sz="1000" dirty="0" smtClean="0">
                <a:cs typeface="Arial" charset="0"/>
              </a:rPr>
              <a:t>(1,1:1,1)</a:t>
            </a:r>
            <a:endParaRPr lang="en-US" altLang="el-GR" sz="1000" dirty="0">
              <a:cs typeface="Arial" charset="0"/>
            </a:endParaRPr>
          </a:p>
        </p:txBody>
      </p:sp>
      <p:sp>
        <p:nvSpPr>
          <p:cNvPr id="323" name="TextBox 322"/>
          <p:cNvSpPr txBox="1"/>
          <p:nvPr/>
        </p:nvSpPr>
        <p:spPr>
          <a:xfrm>
            <a:off x="467544" y="4149080"/>
            <a:ext cx="8080550" cy="203132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 cardinality of P4 has time-span is (1,1:1,n), that is, two or more instances of E2 Temporal Entity can “share” an instance of E52 Time-span. This was introduced in an early stage to model simultaneity. </a:t>
            </a:r>
          </a:p>
          <a:p>
            <a:pPr marL="285750" indent="-285750">
              <a:buFont typeface="Arial" panose="020B0604020202020204" pitchFamily="34" charset="0"/>
              <a:buChar char="•"/>
            </a:pPr>
            <a:r>
              <a:rPr lang="en-US" dirty="0" smtClean="0"/>
              <a:t>This way of modeling simultaneity is considered obsolete and the cardinality of P4 should be (1,1:1,1)-</a:t>
            </a:r>
          </a:p>
          <a:p>
            <a:pPr marL="742950" lvl="1" indent="-285750">
              <a:buFont typeface="Arial" panose="020B0604020202020204" pitchFamily="34" charset="0"/>
              <a:buChar char="•"/>
            </a:pPr>
            <a:r>
              <a:rPr lang="en-US" dirty="0" smtClean="0"/>
              <a:t>E2 Temporal Entity and E52 Time-span in an one to one relation </a:t>
            </a:r>
          </a:p>
          <a:p>
            <a:pPr marL="742950" lvl="1" indent="-285750">
              <a:buFont typeface="Arial" panose="020B0604020202020204" pitchFamily="34" charset="0"/>
              <a:buChar char="•"/>
            </a:pPr>
            <a:r>
              <a:rPr lang="en-US" dirty="0" smtClean="0"/>
              <a:t>E2 Temporal Entity and E92 </a:t>
            </a:r>
            <a:r>
              <a:rPr lang="en-US" dirty="0" err="1" smtClean="0"/>
              <a:t>Spacetime</a:t>
            </a:r>
            <a:r>
              <a:rPr lang="en-US" dirty="0" smtClean="0"/>
              <a:t> Volume  in an one to one relation. </a:t>
            </a:r>
          </a:p>
        </p:txBody>
      </p:sp>
    </p:spTree>
    <p:extLst>
      <p:ext uri="{BB962C8B-B14F-4D97-AF65-F5344CB8AC3E}">
        <p14:creationId xmlns:p14="http://schemas.microsoft.com/office/powerpoint/2010/main" val="2470841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1" name="AutoShape 50"/>
          <p:cNvCxnSpPr>
            <a:cxnSpLocks noChangeShapeType="1"/>
            <a:stCxn id="59" idx="2"/>
            <a:endCxn id="65" idx="2"/>
          </p:cNvCxnSpPr>
          <p:nvPr/>
        </p:nvCxnSpPr>
        <p:spPr bwMode="auto">
          <a:xfrm rot="5400000">
            <a:off x="5439361" y="1195091"/>
            <a:ext cx="12700" cy="1543367"/>
          </a:xfrm>
          <a:prstGeom prst="curvedConnector3">
            <a:avLst>
              <a:gd name="adj1" fmla="val 3823142"/>
            </a:avLst>
          </a:prstGeom>
          <a:noFill/>
          <a:ln w="9525">
            <a:solidFill>
              <a:schemeClr val="tx1"/>
            </a:solidFill>
            <a:round/>
            <a:headEnd/>
            <a:tailEnd type="stealth" w="lg" len="lg"/>
          </a:ln>
        </p:spPr>
      </p:cxnSp>
      <p:cxnSp>
        <p:nvCxnSpPr>
          <p:cNvPr id="79" name="Straight Arrow Connector 139"/>
          <p:cNvCxnSpPr>
            <a:cxnSpLocks noChangeShapeType="1"/>
            <a:stCxn id="60" idx="0"/>
            <a:endCxn id="39" idx="2"/>
          </p:cNvCxnSpPr>
          <p:nvPr/>
        </p:nvCxnSpPr>
        <p:spPr bwMode="auto">
          <a:xfrm flipV="1">
            <a:off x="3376132" y="897687"/>
            <a:ext cx="1220861" cy="792088"/>
          </a:xfrm>
          <a:prstGeom prst="straightConnector1">
            <a:avLst/>
          </a:prstGeom>
          <a:noFill/>
          <a:ln w="44450" cmpd="dbl" algn="ctr">
            <a:solidFill>
              <a:schemeClr val="tx1"/>
            </a:solidFill>
            <a:round/>
            <a:headEnd/>
            <a:tailEnd type="triangle" w="sm" len="lg"/>
          </a:ln>
        </p:spPr>
      </p:cxnSp>
      <p:cxnSp>
        <p:nvCxnSpPr>
          <p:cNvPr id="172" name="Straight Arrow Connector 139"/>
          <p:cNvCxnSpPr>
            <a:cxnSpLocks noChangeShapeType="1"/>
            <a:stCxn id="62" idx="0"/>
            <a:endCxn id="39" idx="2"/>
          </p:cNvCxnSpPr>
          <p:nvPr/>
        </p:nvCxnSpPr>
        <p:spPr bwMode="auto">
          <a:xfrm flipV="1">
            <a:off x="1101848" y="897687"/>
            <a:ext cx="3495145" cy="1811233"/>
          </a:xfrm>
          <a:prstGeom prst="straightConnector1">
            <a:avLst/>
          </a:prstGeom>
          <a:noFill/>
          <a:ln w="44450" cmpd="dbl" algn="ctr">
            <a:solidFill>
              <a:schemeClr val="tx1"/>
            </a:solidFill>
            <a:round/>
            <a:headEnd/>
            <a:tailEnd type="triangle" w="sm" len="lg"/>
          </a:ln>
        </p:spPr>
      </p:cxnSp>
      <p:sp>
        <p:nvSpPr>
          <p:cNvPr id="19" name="Text Box 23"/>
          <p:cNvSpPr txBox="1">
            <a:spLocks noChangeAspect="1" noChangeArrowheads="1"/>
          </p:cNvSpPr>
          <p:nvPr/>
        </p:nvSpPr>
        <p:spPr bwMode="auto">
          <a:xfrm>
            <a:off x="7987684" y="1700808"/>
            <a:ext cx="112082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E54 Dimension</a:t>
            </a:r>
            <a:endParaRPr lang="en-US" altLang="el-GR" sz="1200" dirty="0"/>
          </a:p>
        </p:txBody>
      </p:sp>
      <p:sp>
        <p:nvSpPr>
          <p:cNvPr id="26" name="Text Box 44"/>
          <p:cNvSpPr txBox="1">
            <a:spLocks noChangeAspect="1" noChangeArrowheads="1"/>
          </p:cNvSpPr>
          <p:nvPr/>
        </p:nvSpPr>
        <p:spPr bwMode="auto">
          <a:xfrm>
            <a:off x="323528" y="1700808"/>
            <a:ext cx="1532984" cy="276999"/>
          </a:xfrm>
          <a:prstGeom prst="rect">
            <a:avLst/>
          </a:prstGeom>
          <a:gradFill>
            <a:gsLst>
              <a:gs pos="0">
                <a:srgbClr val="00B050"/>
              </a:gs>
              <a:gs pos="50000">
                <a:schemeClr val="bg1"/>
              </a:gs>
              <a:gs pos="100000">
                <a:srgbClr val="00B050"/>
              </a:gs>
            </a:gsLst>
            <a:lin ang="5400000" scaled="1"/>
          </a:gradFill>
          <a:ln w="9525">
            <a:solidFill>
              <a:schemeClr val="tx1"/>
            </a:solidFill>
            <a:miter lim="800000"/>
            <a:headEnd/>
            <a:tailEnd/>
          </a:ln>
        </p:spPr>
        <p:txBody>
          <a:bodyPr wrap="none">
            <a:spAutoFit/>
          </a:bodyPr>
          <a:lstStyle/>
          <a:p>
            <a:pPr algn="ctr">
              <a:defRPr/>
            </a:pPr>
            <a:r>
              <a:rPr lang="en-US" sz="1200" dirty="0" err="1" smtClean="0"/>
              <a:t>Exx</a:t>
            </a:r>
            <a:r>
              <a:rPr lang="en-US" sz="1200" dirty="0" smtClean="0"/>
              <a:t> Observable Entity</a:t>
            </a:r>
            <a:endParaRPr lang="en-US" sz="1200" dirty="0"/>
          </a:p>
        </p:txBody>
      </p:sp>
      <p:sp>
        <p:nvSpPr>
          <p:cNvPr id="39" name="Text Box 47"/>
          <p:cNvSpPr txBox="1">
            <a:spLocks noChangeAspect="1" noChangeArrowheads="1"/>
          </p:cNvSpPr>
          <p:nvPr/>
        </p:nvSpPr>
        <p:spPr bwMode="auto">
          <a:xfrm>
            <a:off x="4063738" y="620688"/>
            <a:ext cx="106651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E1 CRM Entity</a:t>
            </a:r>
            <a:endParaRPr lang="en-US" altLang="el-GR" sz="1200" dirty="0"/>
          </a:p>
        </p:txBody>
      </p:sp>
      <p:cxnSp>
        <p:nvCxnSpPr>
          <p:cNvPr id="61" name="Straight Arrow Connector 76"/>
          <p:cNvCxnSpPr>
            <a:cxnSpLocks noChangeShapeType="1"/>
            <a:stCxn id="63" idx="0"/>
            <a:endCxn id="60" idx="2"/>
          </p:cNvCxnSpPr>
          <p:nvPr/>
        </p:nvCxnSpPr>
        <p:spPr bwMode="auto">
          <a:xfrm flipH="1" flipV="1">
            <a:off x="3376132" y="1966774"/>
            <a:ext cx="878924" cy="1595209"/>
          </a:xfrm>
          <a:prstGeom prst="straightConnector1">
            <a:avLst/>
          </a:prstGeom>
          <a:noFill/>
          <a:ln w="44450" cmpd="dbl" algn="ctr">
            <a:solidFill>
              <a:schemeClr val="tx1"/>
            </a:solidFill>
            <a:round/>
            <a:headEnd/>
            <a:tailEnd type="triangle" w="sm" len="lg"/>
          </a:ln>
        </p:spPr>
      </p:cxnSp>
      <p:sp>
        <p:nvSpPr>
          <p:cNvPr id="10" name="Text Box 12"/>
          <p:cNvSpPr txBox="1">
            <a:spLocks noChangeAspect="1" noChangeArrowheads="1"/>
          </p:cNvSpPr>
          <p:nvPr/>
        </p:nvSpPr>
        <p:spPr bwMode="auto">
          <a:xfrm>
            <a:off x="1130721" y="3597994"/>
            <a:ext cx="689869" cy="276999"/>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US" sz="1200" dirty="0" smtClean="0"/>
              <a:t>I6 Belief</a:t>
            </a:r>
            <a:endParaRPr lang="en-US" sz="1200" dirty="0"/>
          </a:p>
        </p:txBody>
      </p:sp>
      <p:sp>
        <p:nvSpPr>
          <p:cNvPr id="141" name="Text Box 5"/>
          <p:cNvSpPr txBox="1">
            <a:spLocks noChangeAspect="1" noChangeArrowheads="1"/>
          </p:cNvSpPr>
          <p:nvPr/>
        </p:nvSpPr>
        <p:spPr bwMode="auto">
          <a:xfrm>
            <a:off x="5262988" y="3569275"/>
            <a:ext cx="1325236"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E18 Physical Thing</a:t>
            </a:r>
            <a:endParaRPr lang="en-US" altLang="el-GR" sz="1200" dirty="0"/>
          </a:p>
        </p:txBody>
      </p:sp>
      <p:sp>
        <p:nvSpPr>
          <p:cNvPr id="62" name="Text Box 5"/>
          <p:cNvSpPr txBox="1">
            <a:spLocks noChangeAspect="1" noChangeArrowheads="1"/>
          </p:cNvSpPr>
          <p:nvPr/>
        </p:nvSpPr>
        <p:spPr bwMode="auto">
          <a:xfrm>
            <a:off x="405663" y="2708920"/>
            <a:ext cx="139236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E77 Persistent Item</a:t>
            </a:r>
            <a:endParaRPr lang="en-US" altLang="el-GR" sz="1200" dirty="0"/>
          </a:p>
        </p:txBody>
      </p:sp>
      <p:cxnSp>
        <p:nvCxnSpPr>
          <p:cNvPr id="73" name="Straight Arrow Connector 76"/>
          <p:cNvCxnSpPr>
            <a:cxnSpLocks noChangeShapeType="1"/>
            <a:stCxn id="141" idx="0"/>
            <a:endCxn id="62" idx="2"/>
          </p:cNvCxnSpPr>
          <p:nvPr/>
        </p:nvCxnSpPr>
        <p:spPr bwMode="auto">
          <a:xfrm flipH="1" flipV="1">
            <a:off x="1101848" y="2985919"/>
            <a:ext cx="4823758" cy="583356"/>
          </a:xfrm>
          <a:prstGeom prst="straightConnector1">
            <a:avLst/>
          </a:prstGeom>
          <a:noFill/>
          <a:ln w="44450" cmpd="dbl" algn="ctr">
            <a:solidFill>
              <a:schemeClr val="tx1"/>
            </a:solidFill>
            <a:round/>
            <a:headEnd/>
            <a:tailEnd type="triangle" w="sm" len="lg"/>
          </a:ln>
        </p:spPr>
      </p:cxnSp>
      <p:sp>
        <p:nvSpPr>
          <p:cNvPr id="74" name="TextBox 73"/>
          <p:cNvSpPr txBox="1"/>
          <p:nvPr/>
        </p:nvSpPr>
        <p:spPr>
          <a:xfrm>
            <a:off x="1338467" y="35913"/>
            <a:ext cx="6487225" cy="584775"/>
          </a:xfrm>
          <a:prstGeom prst="rect">
            <a:avLst/>
          </a:prstGeom>
          <a:noFill/>
        </p:spPr>
        <p:txBody>
          <a:bodyPr wrap="none" rtlCol="0">
            <a:spAutoFit/>
          </a:bodyPr>
          <a:lstStyle/>
          <a:p>
            <a:r>
              <a:rPr lang="en-US" sz="3200" dirty="0" smtClean="0"/>
              <a:t>CRM top hierarchy and </a:t>
            </a:r>
            <a:r>
              <a:rPr lang="en-US" sz="3200" dirty="0" err="1" smtClean="0"/>
              <a:t>space&amp;time</a:t>
            </a:r>
            <a:r>
              <a:rPr lang="en-US" sz="3200" dirty="0" smtClean="0"/>
              <a:t>  2</a:t>
            </a:r>
            <a:endParaRPr lang="en-US" sz="3200" dirty="0"/>
          </a:p>
        </p:txBody>
      </p:sp>
      <p:sp>
        <p:nvSpPr>
          <p:cNvPr id="59" name="Text Box 47"/>
          <p:cNvSpPr txBox="1">
            <a:spLocks noChangeAspect="1" noChangeArrowheads="1"/>
          </p:cNvSpPr>
          <p:nvPr/>
        </p:nvSpPr>
        <p:spPr bwMode="auto">
          <a:xfrm>
            <a:off x="5401816" y="1689775"/>
            <a:ext cx="1618456"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E92 </a:t>
            </a:r>
            <a:r>
              <a:rPr lang="en-US" altLang="el-GR" sz="1200" dirty="0" err="1" smtClean="0"/>
              <a:t>Spacetime</a:t>
            </a:r>
            <a:r>
              <a:rPr lang="en-US" altLang="el-GR" sz="1200" dirty="0" smtClean="0"/>
              <a:t> Volume</a:t>
            </a:r>
            <a:endParaRPr lang="en-US" altLang="el-GR" sz="1200" dirty="0"/>
          </a:p>
        </p:txBody>
      </p:sp>
      <p:sp>
        <p:nvSpPr>
          <p:cNvPr id="60" name="Text Box 47"/>
          <p:cNvSpPr txBox="1">
            <a:spLocks noChangeAspect="1" noChangeArrowheads="1"/>
          </p:cNvSpPr>
          <p:nvPr/>
        </p:nvSpPr>
        <p:spPr bwMode="auto">
          <a:xfrm>
            <a:off x="2699792" y="1689775"/>
            <a:ext cx="135267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E2 Temporal Entity</a:t>
            </a:r>
            <a:endParaRPr lang="en-US" altLang="el-GR" sz="1200" dirty="0"/>
          </a:p>
        </p:txBody>
      </p:sp>
      <p:sp>
        <p:nvSpPr>
          <p:cNvPr id="63" name="Text Box 47"/>
          <p:cNvSpPr txBox="1">
            <a:spLocks noChangeAspect="1" noChangeArrowheads="1"/>
          </p:cNvSpPr>
          <p:nvPr/>
        </p:nvSpPr>
        <p:spPr bwMode="auto">
          <a:xfrm>
            <a:off x="3866103" y="3561983"/>
            <a:ext cx="777905"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E4 Period</a:t>
            </a:r>
            <a:endParaRPr lang="en-US" altLang="el-GR" sz="1200" dirty="0"/>
          </a:p>
        </p:txBody>
      </p:sp>
      <p:sp>
        <p:nvSpPr>
          <p:cNvPr id="65" name="Text Box 47"/>
          <p:cNvSpPr txBox="1">
            <a:spLocks noChangeAspect="1" noChangeArrowheads="1"/>
          </p:cNvSpPr>
          <p:nvPr/>
        </p:nvSpPr>
        <p:spPr bwMode="auto">
          <a:xfrm>
            <a:off x="4115282" y="1689775"/>
            <a:ext cx="110479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E52 Time-span</a:t>
            </a:r>
            <a:endParaRPr lang="en-US" altLang="el-GR" sz="1200" dirty="0"/>
          </a:p>
        </p:txBody>
      </p:sp>
      <p:sp>
        <p:nvSpPr>
          <p:cNvPr id="66" name="Text Box 47"/>
          <p:cNvSpPr txBox="1">
            <a:spLocks noChangeAspect="1" noChangeArrowheads="1"/>
          </p:cNvSpPr>
          <p:nvPr/>
        </p:nvSpPr>
        <p:spPr bwMode="auto">
          <a:xfrm>
            <a:off x="7100179" y="1689775"/>
            <a:ext cx="78418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E53 Place</a:t>
            </a:r>
            <a:endParaRPr lang="en-US" altLang="el-GR" sz="1200" dirty="0"/>
          </a:p>
        </p:txBody>
      </p:sp>
      <p:cxnSp>
        <p:nvCxnSpPr>
          <p:cNvPr id="75" name="Straight Arrow Connector 139"/>
          <p:cNvCxnSpPr>
            <a:cxnSpLocks noChangeShapeType="1"/>
            <a:stCxn id="26" idx="0"/>
            <a:endCxn id="39" idx="2"/>
          </p:cNvCxnSpPr>
          <p:nvPr/>
        </p:nvCxnSpPr>
        <p:spPr bwMode="auto">
          <a:xfrm flipV="1">
            <a:off x="1090020" y="897687"/>
            <a:ext cx="3506973" cy="803121"/>
          </a:xfrm>
          <a:prstGeom prst="straightConnector1">
            <a:avLst/>
          </a:prstGeom>
          <a:noFill/>
          <a:ln w="44450" cmpd="dbl" algn="ctr">
            <a:solidFill>
              <a:schemeClr val="tx1"/>
            </a:solidFill>
            <a:round/>
            <a:headEnd/>
            <a:tailEnd type="triangle" w="sm" len="lg"/>
          </a:ln>
        </p:spPr>
      </p:cxnSp>
      <p:cxnSp>
        <p:nvCxnSpPr>
          <p:cNvPr id="76" name="Straight Arrow Connector 139"/>
          <p:cNvCxnSpPr>
            <a:cxnSpLocks noChangeShapeType="1"/>
            <a:stCxn id="59" idx="0"/>
            <a:endCxn id="39" idx="2"/>
          </p:cNvCxnSpPr>
          <p:nvPr/>
        </p:nvCxnSpPr>
        <p:spPr bwMode="auto">
          <a:xfrm flipH="1" flipV="1">
            <a:off x="4596993" y="897687"/>
            <a:ext cx="1614051" cy="792088"/>
          </a:xfrm>
          <a:prstGeom prst="straightConnector1">
            <a:avLst/>
          </a:prstGeom>
          <a:noFill/>
          <a:ln w="44450" cmpd="dbl" algn="ctr">
            <a:solidFill>
              <a:schemeClr val="tx1"/>
            </a:solidFill>
            <a:round/>
            <a:headEnd/>
            <a:tailEnd type="triangle" w="sm" len="lg"/>
          </a:ln>
        </p:spPr>
      </p:cxnSp>
      <p:cxnSp>
        <p:nvCxnSpPr>
          <p:cNvPr id="85" name="Straight Arrow Connector 139"/>
          <p:cNvCxnSpPr>
            <a:cxnSpLocks noChangeShapeType="1"/>
            <a:stCxn id="62" idx="0"/>
            <a:endCxn id="26" idx="2"/>
          </p:cNvCxnSpPr>
          <p:nvPr/>
        </p:nvCxnSpPr>
        <p:spPr bwMode="auto">
          <a:xfrm flipH="1" flipV="1">
            <a:off x="1090020" y="1977807"/>
            <a:ext cx="11828" cy="731113"/>
          </a:xfrm>
          <a:prstGeom prst="straightConnector1">
            <a:avLst/>
          </a:prstGeom>
          <a:noFill/>
          <a:ln w="44450" cmpd="dbl" algn="ctr">
            <a:solidFill>
              <a:schemeClr val="tx1"/>
            </a:solidFill>
            <a:round/>
            <a:headEnd/>
            <a:tailEnd type="triangle" w="sm" len="lg"/>
          </a:ln>
        </p:spPr>
      </p:cxnSp>
      <p:cxnSp>
        <p:nvCxnSpPr>
          <p:cNvPr id="90" name="Straight Arrow Connector 139"/>
          <p:cNvCxnSpPr>
            <a:cxnSpLocks noChangeShapeType="1"/>
            <a:stCxn id="60" idx="1"/>
            <a:endCxn id="26" idx="3"/>
          </p:cNvCxnSpPr>
          <p:nvPr/>
        </p:nvCxnSpPr>
        <p:spPr bwMode="auto">
          <a:xfrm flipH="1">
            <a:off x="1856512" y="1828275"/>
            <a:ext cx="843280" cy="11033"/>
          </a:xfrm>
          <a:prstGeom prst="straightConnector1">
            <a:avLst/>
          </a:prstGeom>
          <a:noFill/>
          <a:ln w="44450" cmpd="dbl" algn="ctr">
            <a:solidFill>
              <a:schemeClr val="tx1"/>
            </a:solidFill>
            <a:round/>
            <a:headEnd/>
            <a:tailEnd type="triangle" w="sm" len="lg"/>
          </a:ln>
        </p:spPr>
      </p:cxnSp>
      <p:cxnSp>
        <p:nvCxnSpPr>
          <p:cNvPr id="112" name="Straight Arrow Connector 139"/>
          <p:cNvCxnSpPr>
            <a:cxnSpLocks noChangeShapeType="1"/>
            <a:stCxn id="66" idx="0"/>
            <a:endCxn id="39" idx="2"/>
          </p:cNvCxnSpPr>
          <p:nvPr/>
        </p:nvCxnSpPr>
        <p:spPr bwMode="auto">
          <a:xfrm flipH="1" flipV="1">
            <a:off x="4596993" y="897687"/>
            <a:ext cx="2895281" cy="792088"/>
          </a:xfrm>
          <a:prstGeom prst="straightConnector1">
            <a:avLst/>
          </a:prstGeom>
          <a:noFill/>
          <a:ln w="44450" cmpd="dbl" algn="ctr">
            <a:solidFill>
              <a:schemeClr val="tx1"/>
            </a:solidFill>
            <a:round/>
            <a:headEnd/>
            <a:tailEnd type="triangle" w="sm" len="lg"/>
          </a:ln>
        </p:spPr>
      </p:cxnSp>
      <p:cxnSp>
        <p:nvCxnSpPr>
          <p:cNvPr id="115" name="Straight Arrow Connector 139"/>
          <p:cNvCxnSpPr>
            <a:cxnSpLocks noChangeShapeType="1"/>
            <a:stCxn id="65" idx="0"/>
            <a:endCxn id="39" idx="2"/>
          </p:cNvCxnSpPr>
          <p:nvPr/>
        </p:nvCxnSpPr>
        <p:spPr bwMode="auto">
          <a:xfrm flipH="1" flipV="1">
            <a:off x="4596993" y="897687"/>
            <a:ext cx="70684" cy="792088"/>
          </a:xfrm>
          <a:prstGeom prst="straightConnector1">
            <a:avLst/>
          </a:prstGeom>
          <a:noFill/>
          <a:ln w="44450" cmpd="dbl" algn="ctr">
            <a:solidFill>
              <a:schemeClr val="tx1"/>
            </a:solidFill>
            <a:round/>
            <a:headEnd/>
            <a:tailEnd type="triangle" w="sm" len="lg"/>
          </a:ln>
        </p:spPr>
      </p:cxnSp>
      <p:cxnSp>
        <p:nvCxnSpPr>
          <p:cNvPr id="136" name="Straight Arrow Connector 139"/>
          <p:cNvCxnSpPr>
            <a:cxnSpLocks noChangeShapeType="1"/>
            <a:stCxn id="19" idx="0"/>
            <a:endCxn id="39" idx="2"/>
          </p:cNvCxnSpPr>
          <p:nvPr/>
        </p:nvCxnSpPr>
        <p:spPr bwMode="auto">
          <a:xfrm flipH="1" flipV="1">
            <a:off x="4596993" y="897687"/>
            <a:ext cx="3951101" cy="803121"/>
          </a:xfrm>
          <a:prstGeom prst="straightConnector1">
            <a:avLst/>
          </a:prstGeom>
          <a:noFill/>
          <a:ln w="44450" cmpd="dbl" algn="ctr">
            <a:solidFill>
              <a:schemeClr val="tx1"/>
            </a:solidFill>
            <a:round/>
            <a:headEnd/>
            <a:tailEnd type="triangle" w="sm" len="lg"/>
          </a:ln>
        </p:spPr>
      </p:cxnSp>
      <p:sp>
        <p:nvSpPr>
          <p:cNvPr id="145" name="Text Box 47"/>
          <p:cNvSpPr txBox="1">
            <a:spLocks noChangeAspect="1" noChangeArrowheads="1"/>
          </p:cNvSpPr>
          <p:nvPr/>
        </p:nvSpPr>
        <p:spPr bwMode="auto">
          <a:xfrm>
            <a:off x="2084377" y="3586961"/>
            <a:ext cx="1335495"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E3 Condition State</a:t>
            </a:r>
            <a:endParaRPr lang="en-US" altLang="el-GR" sz="1200" dirty="0"/>
          </a:p>
        </p:txBody>
      </p:sp>
      <p:cxnSp>
        <p:nvCxnSpPr>
          <p:cNvPr id="147" name="Straight Arrow Connector 76"/>
          <p:cNvCxnSpPr>
            <a:cxnSpLocks noChangeShapeType="1"/>
            <a:stCxn id="145" idx="0"/>
            <a:endCxn id="60" idx="2"/>
          </p:cNvCxnSpPr>
          <p:nvPr/>
        </p:nvCxnSpPr>
        <p:spPr bwMode="auto">
          <a:xfrm flipV="1">
            <a:off x="2752125" y="1966774"/>
            <a:ext cx="624007" cy="1620187"/>
          </a:xfrm>
          <a:prstGeom prst="straightConnector1">
            <a:avLst/>
          </a:prstGeom>
          <a:noFill/>
          <a:ln w="44450" cmpd="dbl" algn="ctr">
            <a:solidFill>
              <a:schemeClr val="tx1"/>
            </a:solidFill>
            <a:round/>
            <a:headEnd/>
            <a:tailEnd type="triangle" w="sm" len="lg"/>
          </a:ln>
        </p:spPr>
      </p:cxnSp>
      <p:cxnSp>
        <p:nvCxnSpPr>
          <p:cNvPr id="151" name="Straight Arrow Connector 76"/>
          <p:cNvCxnSpPr>
            <a:cxnSpLocks noChangeShapeType="1"/>
            <a:stCxn id="10" idx="0"/>
            <a:endCxn id="60" idx="2"/>
          </p:cNvCxnSpPr>
          <p:nvPr/>
        </p:nvCxnSpPr>
        <p:spPr bwMode="auto">
          <a:xfrm flipV="1">
            <a:off x="1475656" y="1966774"/>
            <a:ext cx="1900476" cy="1631220"/>
          </a:xfrm>
          <a:prstGeom prst="straightConnector1">
            <a:avLst/>
          </a:prstGeom>
          <a:noFill/>
          <a:ln w="44450" cmpd="dbl" algn="ctr">
            <a:solidFill>
              <a:schemeClr val="tx1"/>
            </a:solidFill>
            <a:round/>
            <a:headEnd/>
            <a:tailEnd type="triangle" w="sm" len="lg"/>
          </a:ln>
        </p:spPr>
      </p:cxnSp>
      <p:cxnSp>
        <p:nvCxnSpPr>
          <p:cNvPr id="154" name="AutoShape 50"/>
          <p:cNvCxnSpPr>
            <a:cxnSpLocks noChangeShapeType="1"/>
            <a:stCxn id="60" idx="2"/>
            <a:endCxn id="65" idx="2"/>
          </p:cNvCxnSpPr>
          <p:nvPr/>
        </p:nvCxnSpPr>
        <p:spPr bwMode="auto">
          <a:xfrm rot="16200000" flipH="1">
            <a:off x="4021904" y="1321001"/>
            <a:ext cx="12700" cy="1291545"/>
          </a:xfrm>
          <a:prstGeom prst="curvedConnector3">
            <a:avLst>
              <a:gd name="adj1" fmla="val 4180181"/>
            </a:avLst>
          </a:prstGeom>
          <a:noFill/>
          <a:ln w="9525">
            <a:solidFill>
              <a:schemeClr val="tx1"/>
            </a:solidFill>
            <a:round/>
            <a:headEnd/>
            <a:tailEnd type="stealth" w="lg" len="lg"/>
          </a:ln>
        </p:spPr>
      </p:cxnSp>
      <p:sp>
        <p:nvSpPr>
          <p:cNvPr id="158" name="Text Box 13"/>
          <p:cNvSpPr txBox="1">
            <a:spLocks noChangeArrowheads="1"/>
          </p:cNvSpPr>
          <p:nvPr/>
        </p:nvSpPr>
        <p:spPr bwMode="auto">
          <a:xfrm>
            <a:off x="3655717" y="2188895"/>
            <a:ext cx="732374" cy="553998"/>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P4 has </a:t>
            </a:r>
          </a:p>
          <a:p>
            <a:r>
              <a:rPr lang="en-US" altLang="el-GR" sz="1000" dirty="0" smtClean="0">
                <a:cs typeface="Arial" charset="0"/>
              </a:rPr>
              <a:t>time-span</a:t>
            </a:r>
          </a:p>
          <a:p>
            <a:r>
              <a:rPr lang="en-US" altLang="el-GR" sz="1000" dirty="0" smtClean="0">
                <a:cs typeface="Arial" charset="0"/>
              </a:rPr>
              <a:t>(1,1:1,1)</a:t>
            </a:r>
            <a:endParaRPr lang="en-US" altLang="el-GR" sz="1000" dirty="0">
              <a:cs typeface="Arial" charset="0"/>
            </a:endParaRPr>
          </a:p>
        </p:txBody>
      </p:sp>
      <p:cxnSp>
        <p:nvCxnSpPr>
          <p:cNvPr id="162" name="Straight Arrow Connector 76"/>
          <p:cNvCxnSpPr>
            <a:cxnSpLocks noChangeShapeType="1"/>
            <a:stCxn id="63" idx="0"/>
            <a:endCxn id="59" idx="2"/>
          </p:cNvCxnSpPr>
          <p:nvPr/>
        </p:nvCxnSpPr>
        <p:spPr bwMode="auto">
          <a:xfrm flipV="1">
            <a:off x="4255056" y="1966774"/>
            <a:ext cx="1955988" cy="1595209"/>
          </a:xfrm>
          <a:prstGeom prst="straightConnector1">
            <a:avLst/>
          </a:prstGeom>
          <a:noFill/>
          <a:ln w="44450" cmpd="dbl" algn="ctr">
            <a:solidFill>
              <a:schemeClr val="tx1"/>
            </a:solidFill>
            <a:round/>
            <a:headEnd/>
            <a:tailEnd type="triangle" w="sm" len="lg"/>
          </a:ln>
        </p:spPr>
      </p:cxnSp>
      <p:cxnSp>
        <p:nvCxnSpPr>
          <p:cNvPr id="169" name="Straight Arrow Connector 76"/>
          <p:cNvCxnSpPr>
            <a:cxnSpLocks noChangeShapeType="1"/>
            <a:stCxn id="141" idx="0"/>
            <a:endCxn id="59" idx="2"/>
          </p:cNvCxnSpPr>
          <p:nvPr/>
        </p:nvCxnSpPr>
        <p:spPr bwMode="auto">
          <a:xfrm flipV="1">
            <a:off x="5925606" y="1966774"/>
            <a:ext cx="285438" cy="1602501"/>
          </a:xfrm>
          <a:prstGeom prst="straightConnector1">
            <a:avLst/>
          </a:prstGeom>
          <a:noFill/>
          <a:ln w="44450" cmpd="dbl" algn="ctr">
            <a:solidFill>
              <a:schemeClr val="tx1"/>
            </a:solidFill>
            <a:round/>
            <a:headEnd/>
            <a:tailEnd type="triangle" w="sm" len="lg"/>
          </a:ln>
        </p:spPr>
      </p:cxnSp>
      <p:cxnSp>
        <p:nvCxnSpPr>
          <p:cNvPr id="187" name="AutoShape 50"/>
          <p:cNvCxnSpPr>
            <a:cxnSpLocks noChangeShapeType="1"/>
            <a:stCxn id="59" idx="2"/>
            <a:endCxn id="66" idx="2"/>
          </p:cNvCxnSpPr>
          <p:nvPr/>
        </p:nvCxnSpPr>
        <p:spPr bwMode="auto">
          <a:xfrm rot="16200000" flipH="1">
            <a:off x="6851659" y="1326159"/>
            <a:ext cx="12700" cy="1281230"/>
          </a:xfrm>
          <a:prstGeom prst="curvedConnector3">
            <a:avLst>
              <a:gd name="adj1" fmla="val 3525622"/>
            </a:avLst>
          </a:prstGeom>
          <a:noFill/>
          <a:ln w="9525">
            <a:solidFill>
              <a:schemeClr val="tx1"/>
            </a:solidFill>
            <a:round/>
            <a:headEnd/>
            <a:tailEnd type="stealth" w="lg" len="lg"/>
          </a:ln>
        </p:spPr>
      </p:cxnSp>
      <p:sp>
        <p:nvSpPr>
          <p:cNvPr id="191" name="Text Box 13"/>
          <p:cNvSpPr txBox="1">
            <a:spLocks noChangeArrowheads="1"/>
          </p:cNvSpPr>
          <p:nvPr/>
        </p:nvSpPr>
        <p:spPr bwMode="auto">
          <a:xfrm>
            <a:off x="6449224" y="1989420"/>
            <a:ext cx="787072" cy="707886"/>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P161 has </a:t>
            </a:r>
          </a:p>
          <a:p>
            <a:r>
              <a:rPr lang="en-US" altLang="el-GR" sz="1000" dirty="0" smtClean="0">
                <a:cs typeface="Arial" charset="0"/>
              </a:rPr>
              <a:t>spatial projection</a:t>
            </a:r>
          </a:p>
          <a:p>
            <a:r>
              <a:rPr lang="en-US" altLang="el-GR" sz="1000" dirty="0" smtClean="0">
                <a:cs typeface="Arial" charset="0"/>
              </a:rPr>
              <a:t>(1,n:1,1)</a:t>
            </a:r>
            <a:endParaRPr lang="en-US" altLang="el-GR" sz="1000" dirty="0">
              <a:cs typeface="Arial" charset="0"/>
            </a:endParaRPr>
          </a:p>
        </p:txBody>
      </p:sp>
      <p:sp>
        <p:nvSpPr>
          <p:cNvPr id="320" name="Text Box 13"/>
          <p:cNvSpPr txBox="1">
            <a:spLocks noChangeArrowheads="1"/>
          </p:cNvSpPr>
          <p:nvPr/>
        </p:nvSpPr>
        <p:spPr bwMode="auto">
          <a:xfrm>
            <a:off x="4850411" y="2044879"/>
            <a:ext cx="801709" cy="707886"/>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P160 has </a:t>
            </a:r>
          </a:p>
          <a:p>
            <a:r>
              <a:rPr lang="en-US" altLang="el-GR" sz="1000" dirty="0" smtClean="0">
                <a:cs typeface="Arial" charset="0"/>
              </a:rPr>
              <a:t>temporal projection</a:t>
            </a:r>
          </a:p>
          <a:p>
            <a:r>
              <a:rPr lang="en-US" altLang="el-GR" sz="1000" dirty="0" smtClean="0">
                <a:cs typeface="Arial" charset="0"/>
              </a:rPr>
              <a:t>(1,1:1,1)</a:t>
            </a:r>
            <a:endParaRPr lang="en-US" altLang="el-GR" sz="1000" dirty="0">
              <a:cs typeface="Arial" charset="0"/>
            </a:endParaRPr>
          </a:p>
        </p:txBody>
      </p:sp>
      <p:sp>
        <p:nvSpPr>
          <p:cNvPr id="323" name="TextBox 322"/>
          <p:cNvSpPr txBox="1"/>
          <p:nvPr/>
        </p:nvSpPr>
        <p:spPr>
          <a:xfrm>
            <a:off x="467544" y="4149080"/>
            <a:ext cx="8080550" cy="203132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 cardinality of P4 set to (1,1:1,1) has the following consequences</a:t>
            </a:r>
          </a:p>
          <a:p>
            <a:pPr marL="742950" lvl="1" indent="-285750">
              <a:buFont typeface="Arial" panose="020B0604020202020204" pitchFamily="34" charset="0"/>
              <a:buChar char="•"/>
            </a:pPr>
            <a:r>
              <a:rPr lang="en-US" dirty="0" smtClean="0"/>
              <a:t>E2 Temporal Entity and E52 Time-span in an one to one relation </a:t>
            </a:r>
          </a:p>
          <a:p>
            <a:pPr marL="742950" lvl="1" indent="-285750">
              <a:buFont typeface="Arial" panose="020B0604020202020204" pitchFamily="34" charset="0"/>
              <a:buChar char="•"/>
            </a:pPr>
            <a:r>
              <a:rPr lang="en-US" dirty="0" smtClean="0"/>
              <a:t>E2 Temporal Entity and E92 </a:t>
            </a:r>
            <a:r>
              <a:rPr lang="en-US" dirty="0" err="1" smtClean="0"/>
              <a:t>Spacetime</a:t>
            </a:r>
            <a:r>
              <a:rPr lang="en-US" dirty="0" smtClean="0"/>
              <a:t> Volume  in an one to one relation. </a:t>
            </a:r>
          </a:p>
          <a:p>
            <a:pPr marL="742950" lvl="1" indent="-285750">
              <a:buFont typeface="Arial" panose="020B0604020202020204" pitchFamily="34" charset="0"/>
              <a:buChar char="•"/>
            </a:pPr>
            <a:r>
              <a:rPr lang="en-US" dirty="0" smtClean="0"/>
              <a:t>P4 (1,1:1,1) and P160(1,1:1,1) make E2 Temporal Entity, E52 Time-span and E92 </a:t>
            </a:r>
            <a:r>
              <a:rPr lang="en-US" dirty="0" err="1" smtClean="0"/>
              <a:t>Spacetime</a:t>
            </a:r>
            <a:r>
              <a:rPr lang="en-US" dirty="0" smtClean="0"/>
              <a:t> Volume isomorphic and they could be seen as one single class</a:t>
            </a:r>
          </a:p>
          <a:p>
            <a:pPr marL="742950" lvl="1" indent="-285750">
              <a:buFont typeface="Arial" panose="020B0604020202020204" pitchFamily="34" charset="0"/>
              <a:buChar char="•"/>
            </a:pPr>
            <a:r>
              <a:rPr lang="en-US" dirty="0" smtClean="0"/>
              <a:t>All instances of subclasses of E2 Temporal Entity have a spatial component.</a:t>
            </a:r>
          </a:p>
        </p:txBody>
      </p:sp>
    </p:spTree>
    <p:extLst>
      <p:ext uri="{BB962C8B-B14F-4D97-AF65-F5344CB8AC3E}">
        <p14:creationId xmlns:p14="http://schemas.microsoft.com/office/powerpoint/2010/main" val="2697243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1" name="AutoShape 50"/>
          <p:cNvCxnSpPr>
            <a:cxnSpLocks noChangeShapeType="1"/>
            <a:stCxn id="59" idx="2"/>
            <a:endCxn id="65" idx="2"/>
          </p:cNvCxnSpPr>
          <p:nvPr/>
        </p:nvCxnSpPr>
        <p:spPr bwMode="auto">
          <a:xfrm rot="5400000">
            <a:off x="5439361" y="1195091"/>
            <a:ext cx="12700" cy="1543367"/>
          </a:xfrm>
          <a:prstGeom prst="curvedConnector3">
            <a:avLst>
              <a:gd name="adj1" fmla="val 3823142"/>
            </a:avLst>
          </a:prstGeom>
          <a:noFill/>
          <a:ln w="9525">
            <a:solidFill>
              <a:schemeClr val="tx1"/>
            </a:solidFill>
            <a:round/>
            <a:headEnd/>
            <a:tailEnd type="stealth" w="lg" len="lg"/>
          </a:ln>
        </p:spPr>
      </p:cxnSp>
      <p:cxnSp>
        <p:nvCxnSpPr>
          <p:cNvPr id="79" name="Straight Arrow Connector 139"/>
          <p:cNvCxnSpPr>
            <a:cxnSpLocks noChangeShapeType="1"/>
            <a:stCxn id="60" idx="0"/>
            <a:endCxn id="39" idx="2"/>
          </p:cNvCxnSpPr>
          <p:nvPr/>
        </p:nvCxnSpPr>
        <p:spPr bwMode="auto">
          <a:xfrm flipV="1">
            <a:off x="3376132" y="897687"/>
            <a:ext cx="1220861" cy="792088"/>
          </a:xfrm>
          <a:prstGeom prst="straightConnector1">
            <a:avLst/>
          </a:prstGeom>
          <a:noFill/>
          <a:ln w="44450" cmpd="dbl" algn="ctr">
            <a:solidFill>
              <a:schemeClr val="tx1"/>
            </a:solidFill>
            <a:round/>
            <a:headEnd/>
            <a:tailEnd type="triangle" w="sm" len="lg"/>
          </a:ln>
        </p:spPr>
      </p:cxnSp>
      <p:cxnSp>
        <p:nvCxnSpPr>
          <p:cNvPr id="172" name="Straight Arrow Connector 139"/>
          <p:cNvCxnSpPr>
            <a:cxnSpLocks noChangeShapeType="1"/>
            <a:stCxn id="62" idx="0"/>
            <a:endCxn id="39" idx="2"/>
          </p:cNvCxnSpPr>
          <p:nvPr/>
        </p:nvCxnSpPr>
        <p:spPr bwMode="auto">
          <a:xfrm flipV="1">
            <a:off x="1101848" y="897687"/>
            <a:ext cx="3495145" cy="1811233"/>
          </a:xfrm>
          <a:prstGeom prst="straightConnector1">
            <a:avLst/>
          </a:prstGeom>
          <a:noFill/>
          <a:ln w="44450" cmpd="dbl" algn="ctr">
            <a:solidFill>
              <a:schemeClr val="tx1"/>
            </a:solidFill>
            <a:round/>
            <a:headEnd/>
            <a:tailEnd type="triangle" w="sm" len="lg"/>
          </a:ln>
        </p:spPr>
      </p:cxnSp>
      <p:sp>
        <p:nvSpPr>
          <p:cNvPr id="19" name="Text Box 23"/>
          <p:cNvSpPr txBox="1">
            <a:spLocks noChangeAspect="1" noChangeArrowheads="1"/>
          </p:cNvSpPr>
          <p:nvPr/>
        </p:nvSpPr>
        <p:spPr bwMode="auto">
          <a:xfrm>
            <a:off x="7987684" y="1700808"/>
            <a:ext cx="112082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E54 Dimension</a:t>
            </a:r>
            <a:endParaRPr lang="en-US" altLang="el-GR" sz="1200" dirty="0"/>
          </a:p>
        </p:txBody>
      </p:sp>
      <p:sp>
        <p:nvSpPr>
          <p:cNvPr id="26" name="Text Box 44"/>
          <p:cNvSpPr txBox="1">
            <a:spLocks noChangeAspect="1" noChangeArrowheads="1"/>
          </p:cNvSpPr>
          <p:nvPr/>
        </p:nvSpPr>
        <p:spPr bwMode="auto">
          <a:xfrm>
            <a:off x="323528" y="1700808"/>
            <a:ext cx="1532984" cy="276999"/>
          </a:xfrm>
          <a:prstGeom prst="rect">
            <a:avLst/>
          </a:prstGeom>
          <a:gradFill>
            <a:gsLst>
              <a:gs pos="0">
                <a:srgbClr val="00B050"/>
              </a:gs>
              <a:gs pos="50000">
                <a:schemeClr val="bg1"/>
              </a:gs>
              <a:gs pos="100000">
                <a:srgbClr val="00B050"/>
              </a:gs>
            </a:gsLst>
            <a:lin ang="5400000" scaled="1"/>
          </a:gradFill>
          <a:ln w="9525">
            <a:solidFill>
              <a:schemeClr val="tx1"/>
            </a:solidFill>
            <a:miter lim="800000"/>
            <a:headEnd/>
            <a:tailEnd/>
          </a:ln>
        </p:spPr>
        <p:txBody>
          <a:bodyPr wrap="none">
            <a:spAutoFit/>
          </a:bodyPr>
          <a:lstStyle/>
          <a:p>
            <a:pPr algn="ctr">
              <a:defRPr/>
            </a:pPr>
            <a:r>
              <a:rPr lang="en-US" sz="1200" dirty="0" err="1" smtClean="0"/>
              <a:t>Exx</a:t>
            </a:r>
            <a:r>
              <a:rPr lang="en-US" sz="1200" dirty="0" smtClean="0"/>
              <a:t> Observable Entity</a:t>
            </a:r>
            <a:endParaRPr lang="en-US" sz="1200" dirty="0"/>
          </a:p>
        </p:txBody>
      </p:sp>
      <p:sp>
        <p:nvSpPr>
          <p:cNvPr id="39" name="Text Box 47"/>
          <p:cNvSpPr txBox="1">
            <a:spLocks noChangeAspect="1" noChangeArrowheads="1"/>
          </p:cNvSpPr>
          <p:nvPr/>
        </p:nvSpPr>
        <p:spPr bwMode="auto">
          <a:xfrm>
            <a:off x="4063738" y="620688"/>
            <a:ext cx="106651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E1 CRM Entity</a:t>
            </a:r>
            <a:endParaRPr lang="en-US" altLang="el-GR" sz="1200" dirty="0"/>
          </a:p>
        </p:txBody>
      </p:sp>
      <p:cxnSp>
        <p:nvCxnSpPr>
          <p:cNvPr id="61" name="Straight Arrow Connector 76"/>
          <p:cNvCxnSpPr>
            <a:cxnSpLocks noChangeShapeType="1"/>
            <a:stCxn id="63" idx="0"/>
            <a:endCxn id="60" idx="2"/>
          </p:cNvCxnSpPr>
          <p:nvPr/>
        </p:nvCxnSpPr>
        <p:spPr bwMode="auto">
          <a:xfrm flipH="1" flipV="1">
            <a:off x="3376132" y="1966774"/>
            <a:ext cx="878924" cy="1595209"/>
          </a:xfrm>
          <a:prstGeom prst="straightConnector1">
            <a:avLst/>
          </a:prstGeom>
          <a:noFill/>
          <a:ln w="44450" cmpd="dbl" algn="ctr">
            <a:solidFill>
              <a:schemeClr val="tx1"/>
            </a:solidFill>
            <a:round/>
            <a:headEnd/>
            <a:tailEnd type="triangle" w="sm" len="lg"/>
          </a:ln>
        </p:spPr>
      </p:cxnSp>
      <p:sp>
        <p:nvSpPr>
          <p:cNvPr id="10" name="Text Box 12"/>
          <p:cNvSpPr txBox="1">
            <a:spLocks noChangeAspect="1" noChangeArrowheads="1"/>
          </p:cNvSpPr>
          <p:nvPr/>
        </p:nvSpPr>
        <p:spPr bwMode="auto">
          <a:xfrm>
            <a:off x="1130721" y="3597994"/>
            <a:ext cx="689869" cy="276999"/>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US" sz="1200" dirty="0" smtClean="0"/>
              <a:t>I6 Belief</a:t>
            </a:r>
            <a:endParaRPr lang="en-US" sz="1200" dirty="0"/>
          </a:p>
        </p:txBody>
      </p:sp>
      <p:sp>
        <p:nvSpPr>
          <p:cNvPr id="141" name="Text Box 5"/>
          <p:cNvSpPr txBox="1">
            <a:spLocks noChangeAspect="1" noChangeArrowheads="1"/>
          </p:cNvSpPr>
          <p:nvPr/>
        </p:nvSpPr>
        <p:spPr bwMode="auto">
          <a:xfrm>
            <a:off x="5262988" y="3569275"/>
            <a:ext cx="1325236"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E18 Physical Thing</a:t>
            </a:r>
            <a:endParaRPr lang="en-US" altLang="el-GR" sz="1200" dirty="0"/>
          </a:p>
        </p:txBody>
      </p:sp>
      <p:sp>
        <p:nvSpPr>
          <p:cNvPr id="62" name="Text Box 5"/>
          <p:cNvSpPr txBox="1">
            <a:spLocks noChangeAspect="1" noChangeArrowheads="1"/>
          </p:cNvSpPr>
          <p:nvPr/>
        </p:nvSpPr>
        <p:spPr bwMode="auto">
          <a:xfrm>
            <a:off x="405663" y="2708920"/>
            <a:ext cx="139236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E77 Persistent Item</a:t>
            </a:r>
            <a:endParaRPr lang="en-US" altLang="el-GR" sz="1200" dirty="0"/>
          </a:p>
        </p:txBody>
      </p:sp>
      <p:cxnSp>
        <p:nvCxnSpPr>
          <p:cNvPr id="73" name="Straight Arrow Connector 76"/>
          <p:cNvCxnSpPr>
            <a:cxnSpLocks noChangeShapeType="1"/>
            <a:stCxn id="141" idx="0"/>
            <a:endCxn id="62" idx="2"/>
          </p:cNvCxnSpPr>
          <p:nvPr/>
        </p:nvCxnSpPr>
        <p:spPr bwMode="auto">
          <a:xfrm flipH="1" flipV="1">
            <a:off x="1101848" y="2985919"/>
            <a:ext cx="4823758" cy="583356"/>
          </a:xfrm>
          <a:prstGeom prst="straightConnector1">
            <a:avLst/>
          </a:prstGeom>
          <a:noFill/>
          <a:ln w="44450" cmpd="dbl" algn="ctr">
            <a:solidFill>
              <a:schemeClr val="tx1"/>
            </a:solidFill>
            <a:round/>
            <a:headEnd/>
            <a:tailEnd type="triangle" w="sm" len="lg"/>
          </a:ln>
        </p:spPr>
      </p:cxnSp>
      <p:sp>
        <p:nvSpPr>
          <p:cNvPr id="74" name="TextBox 73"/>
          <p:cNvSpPr txBox="1"/>
          <p:nvPr/>
        </p:nvSpPr>
        <p:spPr>
          <a:xfrm>
            <a:off x="1338467" y="35913"/>
            <a:ext cx="6487225" cy="584775"/>
          </a:xfrm>
          <a:prstGeom prst="rect">
            <a:avLst/>
          </a:prstGeom>
          <a:noFill/>
        </p:spPr>
        <p:txBody>
          <a:bodyPr wrap="none" rtlCol="0">
            <a:spAutoFit/>
          </a:bodyPr>
          <a:lstStyle/>
          <a:p>
            <a:r>
              <a:rPr lang="en-US" sz="3200" dirty="0" smtClean="0"/>
              <a:t>CRM top hierarchy and </a:t>
            </a:r>
            <a:r>
              <a:rPr lang="en-US" sz="3200" dirty="0" err="1" smtClean="0"/>
              <a:t>space&amp;time</a:t>
            </a:r>
            <a:r>
              <a:rPr lang="en-US" sz="3200" dirty="0" smtClean="0"/>
              <a:t>  3</a:t>
            </a:r>
            <a:endParaRPr lang="en-US" sz="3200" dirty="0"/>
          </a:p>
        </p:txBody>
      </p:sp>
      <p:sp>
        <p:nvSpPr>
          <p:cNvPr id="59" name="Text Box 47"/>
          <p:cNvSpPr txBox="1">
            <a:spLocks noChangeAspect="1" noChangeArrowheads="1"/>
          </p:cNvSpPr>
          <p:nvPr/>
        </p:nvSpPr>
        <p:spPr bwMode="auto">
          <a:xfrm>
            <a:off x="5401816" y="1689775"/>
            <a:ext cx="1618456"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E92 </a:t>
            </a:r>
            <a:r>
              <a:rPr lang="en-US" altLang="el-GR" sz="1200" dirty="0" err="1" smtClean="0"/>
              <a:t>Spacetime</a:t>
            </a:r>
            <a:r>
              <a:rPr lang="en-US" altLang="el-GR" sz="1200" dirty="0" smtClean="0"/>
              <a:t> Volume</a:t>
            </a:r>
            <a:endParaRPr lang="en-US" altLang="el-GR" sz="1200" dirty="0"/>
          </a:p>
        </p:txBody>
      </p:sp>
      <p:sp>
        <p:nvSpPr>
          <p:cNvPr id="60" name="Text Box 47"/>
          <p:cNvSpPr txBox="1">
            <a:spLocks noChangeAspect="1" noChangeArrowheads="1"/>
          </p:cNvSpPr>
          <p:nvPr/>
        </p:nvSpPr>
        <p:spPr bwMode="auto">
          <a:xfrm>
            <a:off x="2699792" y="1689775"/>
            <a:ext cx="135267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E2 Temporal Entity</a:t>
            </a:r>
            <a:endParaRPr lang="en-US" altLang="el-GR" sz="1200" dirty="0"/>
          </a:p>
        </p:txBody>
      </p:sp>
      <p:sp>
        <p:nvSpPr>
          <p:cNvPr id="63" name="Text Box 47"/>
          <p:cNvSpPr txBox="1">
            <a:spLocks noChangeAspect="1" noChangeArrowheads="1"/>
          </p:cNvSpPr>
          <p:nvPr/>
        </p:nvSpPr>
        <p:spPr bwMode="auto">
          <a:xfrm>
            <a:off x="3866103" y="3561983"/>
            <a:ext cx="777905"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E4 Period</a:t>
            </a:r>
            <a:endParaRPr lang="en-US" altLang="el-GR" sz="1200" dirty="0"/>
          </a:p>
        </p:txBody>
      </p:sp>
      <p:sp>
        <p:nvSpPr>
          <p:cNvPr id="65" name="Text Box 47"/>
          <p:cNvSpPr txBox="1">
            <a:spLocks noChangeAspect="1" noChangeArrowheads="1"/>
          </p:cNvSpPr>
          <p:nvPr/>
        </p:nvSpPr>
        <p:spPr bwMode="auto">
          <a:xfrm>
            <a:off x="4115282" y="1689775"/>
            <a:ext cx="110479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E52 Time-span</a:t>
            </a:r>
            <a:endParaRPr lang="en-US" altLang="el-GR" sz="1200" dirty="0"/>
          </a:p>
        </p:txBody>
      </p:sp>
      <p:sp>
        <p:nvSpPr>
          <p:cNvPr id="66" name="Text Box 47"/>
          <p:cNvSpPr txBox="1">
            <a:spLocks noChangeAspect="1" noChangeArrowheads="1"/>
          </p:cNvSpPr>
          <p:nvPr/>
        </p:nvSpPr>
        <p:spPr bwMode="auto">
          <a:xfrm>
            <a:off x="7100179" y="1689775"/>
            <a:ext cx="78418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E53 Place</a:t>
            </a:r>
            <a:endParaRPr lang="en-US" altLang="el-GR" sz="1200" dirty="0"/>
          </a:p>
        </p:txBody>
      </p:sp>
      <p:cxnSp>
        <p:nvCxnSpPr>
          <p:cNvPr id="75" name="Straight Arrow Connector 139"/>
          <p:cNvCxnSpPr>
            <a:cxnSpLocks noChangeShapeType="1"/>
            <a:stCxn id="26" idx="0"/>
            <a:endCxn id="39" idx="2"/>
          </p:cNvCxnSpPr>
          <p:nvPr/>
        </p:nvCxnSpPr>
        <p:spPr bwMode="auto">
          <a:xfrm flipV="1">
            <a:off x="1090020" y="897687"/>
            <a:ext cx="3506973" cy="803121"/>
          </a:xfrm>
          <a:prstGeom prst="straightConnector1">
            <a:avLst/>
          </a:prstGeom>
          <a:noFill/>
          <a:ln w="44450" cmpd="dbl" algn="ctr">
            <a:solidFill>
              <a:schemeClr val="tx1"/>
            </a:solidFill>
            <a:round/>
            <a:headEnd/>
            <a:tailEnd type="triangle" w="sm" len="lg"/>
          </a:ln>
        </p:spPr>
      </p:cxnSp>
      <p:cxnSp>
        <p:nvCxnSpPr>
          <p:cNvPr id="76" name="Straight Arrow Connector 139"/>
          <p:cNvCxnSpPr>
            <a:cxnSpLocks noChangeShapeType="1"/>
            <a:stCxn id="59" idx="0"/>
            <a:endCxn id="39" idx="2"/>
          </p:cNvCxnSpPr>
          <p:nvPr/>
        </p:nvCxnSpPr>
        <p:spPr bwMode="auto">
          <a:xfrm flipH="1" flipV="1">
            <a:off x="4596993" y="897687"/>
            <a:ext cx="1614051" cy="792088"/>
          </a:xfrm>
          <a:prstGeom prst="straightConnector1">
            <a:avLst/>
          </a:prstGeom>
          <a:noFill/>
          <a:ln w="44450" cmpd="dbl" algn="ctr">
            <a:solidFill>
              <a:schemeClr val="tx1"/>
            </a:solidFill>
            <a:round/>
            <a:headEnd/>
            <a:tailEnd type="triangle" w="sm" len="lg"/>
          </a:ln>
        </p:spPr>
      </p:cxnSp>
      <p:cxnSp>
        <p:nvCxnSpPr>
          <p:cNvPr id="85" name="Straight Arrow Connector 139"/>
          <p:cNvCxnSpPr>
            <a:cxnSpLocks noChangeShapeType="1"/>
            <a:stCxn id="62" idx="0"/>
            <a:endCxn id="26" idx="2"/>
          </p:cNvCxnSpPr>
          <p:nvPr/>
        </p:nvCxnSpPr>
        <p:spPr bwMode="auto">
          <a:xfrm flipH="1" flipV="1">
            <a:off x="1090020" y="1977807"/>
            <a:ext cx="11828" cy="731113"/>
          </a:xfrm>
          <a:prstGeom prst="straightConnector1">
            <a:avLst/>
          </a:prstGeom>
          <a:noFill/>
          <a:ln w="44450" cmpd="dbl" algn="ctr">
            <a:solidFill>
              <a:schemeClr val="tx1"/>
            </a:solidFill>
            <a:round/>
            <a:headEnd/>
            <a:tailEnd type="triangle" w="sm" len="lg"/>
          </a:ln>
        </p:spPr>
      </p:cxnSp>
      <p:cxnSp>
        <p:nvCxnSpPr>
          <p:cNvPr id="90" name="Straight Arrow Connector 139"/>
          <p:cNvCxnSpPr>
            <a:cxnSpLocks noChangeShapeType="1"/>
            <a:stCxn id="60" idx="1"/>
            <a:endCxn id="26" idx="3"/>
          </p:cNvCxnSpPr>
          <p:nvPr/>
        </p:nvCxnSpPr>
        <p:spPr bwMode="auto">
          <a:xfrm flipH="1">
            <a:off x="1856512" y="1828275"/>
            <a:ext cx="843280" cy="11033"/>
          </a:xfrm>
          <a:prstGeom prst="straightConnector1">
            <a:avLst/>
          </a:prstGeom>
          <a:noFill/>
          <a:ln w="44450" cmpd="dbl" algn="ctr">
            <a:solidFill>
              <a:schemeClr val="tx1"/>
            </a:solidFill>
            <a:round/>
            <a:headEnd/>
            <a:tailEnd type="triangle" w="sm" len="lg"/>
          </a:ln>
        </p:spPr>
      </p:cxnSp>
      <p:cxnSp>
        <p:nvCxnSpPr>
          <p:cNvPr id="112" name="Straight Arrow Connector 139"/>
          <p:cNvCxnSpPr>
            <a:cxnSpLocks noChangeShapeType="1"/>
            <a:stCxn id="66" idx="0"/>
            <a:endCxn id="39" idx="2"/>
          </p:cNvCxnSpPr>
          <p:nvPr/>
        </p:nvCxnSpPr>
        <p:spPr bwMode="auto">
          <a:xfrm flipH="1" flipV="1">
            <a:off x="4596993" y="897687"/>
            <a:ext cx="2895281" cy="792088"/>
          </a:xfrm>
          <a:prstGeom prst="straightConnector1">
            <a:avLst/>
          </a:prstGeom>
          <a:noFill/>
          <a:ln w="44450" cmpd="dbl" algn="ctr">
            <a:solidFill>
              <a:schemeClr val="tx1"/>
            </a:solidFill>
            <a:round/>
            <a:headEnd/>
            <a:tailEnd type="triangle" w="sm" len="lg"/>
          </a:ln>
        </p:spPr>
      </p:cxnSp>
      <p:cxnSp>
        <p:nvCxnSpPr>
          <p:cNvPr id="115" name="Straight Arrow Connector 139"/>
          <p:cNvCxnSpPr>
            <a:cxnSpLocks noChangeShapeType="1"/>
            <a:stCxn id="65" idx="0"/>
            <a:endCxn id="39" idx="2"/>
          </p:cNvCxnSpPr>
          <p:nvPr/>
        </p:nvCxnSpPr>
        <p:spPr bwMode="auto">
          <a:xfrm flipH="1" flipV="1">
            <a:off x="4596993" y="897687"/>
            <a:ext cx="70684" cy="792088"/>
          </a:xfrm>
          <a:prstGeom prst="straightConnector1">
            <a:avLst/>
          </a:prstGeom>
          <a:noFill/>
          <a:ln w="44450" cmpd="dbl" algn="ctr">
            <a:solidFill>
              <a:schemeClr val="tx1"/>
            </a:solidFill>
            <a:round/>
            <a:headEnd/>
            <a:tailEnd type="triangle" w="sm" len="lg"/>
          </a:ln>
        </p:spPr>
      </p:cxnSp>
      <p:cxnSp>
        <p:nvCxnSpPr>
          <p:cNvPr id="136" name="Straight Arrow Connector 139"/>
          <p:cNvCxnSpPr>
            <a:cxnSpLocks noChangeShapeType="1"/>
            <a:stCxn id="19" idx="0"/>
            <a:endCxn id="39" idx="2"/>
          </p:cNvCxnSpPr>
          <p:nvPr/>
        </p:nvCxnSpPr>
        <p:spPr bwMode="auto">
          <a:xfrm flipH="1" flipV="1">
            <a:off x="4596993" y="897687"/>
            <a:ext cx="3951101" cy="803121"/>
          </a:xfrm>
          <a:prstGeom prst="straightConnector1">
            <a:avLst/>
          </a:prstGeom>
          <a:noFill/>
          <a:ln w="44450" cmpd="dbl" algn="ctr">
            <a:solidFill>
              <a:schemeClr val="tx1"/>
            </a:solidFill>
            <a:round/>
            <a:headEnd/>
            <a:tailEnd type="triangle" w="sm" len="lg"/>
          </a:ln>
        </p:spPr>
      </p:cxnSp>
      <p:sp>
        <p:nvSpPr>
          <p:cNvPr id="145" name="Text Box 47"/>
          <p:cNvSpPr txBox="1">
            <a:spLocks noChangeAspect="1" noChangeArrowheads="1"/>
          </p:cNvSpPr>
          <p:nvPr/>
        </p:nvSpPr>
        <p:spPr bwMode="auto">
          <a:xfrm>
            <a:off x="2084377" y="3586961"/>
            <a:ext cx="1335495"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E3 Condition State</a:t>
            </a:r>
            <a:endParaRPr lang="en-US" altLang="el-GR" sz="1200" dirty="0"/>
          </a:p>
        </p:txBody>
      </p:sp>
      <p:cxnSp>
        <p:nvCxnSpPr>
          <p:cNvPr id="147" name="Straight Arrow Connector 76"/>
          <p:cNvCxnSpPr>
            <a:cxnSpLocks noChangeShapeType="1"/>
            <a:stCxn id="145" idx="0"/>
            <a:endCxn id="60" idx="2"/>
          </p:cNvCxnSpPr>
          <p:nvPr/>
        </p:nvCxnSpPr>
        <p:spPr bwMode="auto">
          <a:xfrm flipV="1">
            <a:off x="2752125" y="1966774"/>
            <a:ext cx="624007" cy="1620187"/>
          </a:xfrm>
          <a:prstGeom prst="straightConnector1">
            <a:avLst/>
          </a:prstGeom>
          <a:noFill/>
          <a:ln w="44450" cmpd="dbl" algn="ctr">
            <a:solidFill>
              <a:schemeClr val="tx1"/>
            </a:solidFill>
            <a:round/>
            <a:headEnd/>
            <a:tailEnd type="triangle" w="sm" len="lg"/>
          </a:ln>
        </p:spPr>
      </p:cxnSp>
      <p:cxnSp>
        <p:nvCxnSpPr>
          <p:cNvPr id="151" name="Straight Arrow Connector 76"/>
          <p:cNvCxnSpPr>
            <a:cxnSpLocks noChangeShapeType="1"/>
            <a:stCxn id="10" idx="0"/>
            <a:endCxn id="60" idx="2"/>
          </p:cNvCxnSpPr>
          <p:nvPr/>
        </p:nvCxnSpPr>
        <p:spPr bwMode="auto">
          <a:xfrm flipV="1">
            <a:off x="1475656" y="1966774"/>
            <a:ext cx="1900476" cy="1631220"/>
          </a:xfrm>
          <a:prstGeom prst="straightConnector1">
            <a:avLst/>
          </a:prstGeom>
          <a:noFill/>
          <a:ln w="44450" cmpd="dbl" algn="ctr">
            <a:solidFill>
              <a:schemeClr val="tx1"/>
            </a:solidFill>
            <a:round/>
            <a:headEnd/>
            <a:tailEnd type="triangle" w="sm" len="lg"/>
          </a:ln>
        </p:spPr>
      </p:cxnSp>
      <p:cxnSp>
        <p:nvCxnSpPr>
          <p:cNvPr id="154" name="AutoShape 50"/>
          <p:cNvCxnSpPr>
            <a:cxnSpLocks noChangeShapeType="1"/>
            <a:stCxn id="60" idx="2"/>
            <a:endCxn id="65" idx="2"/>
          </p:cNvCxnSpPr>
          <p:nvPr/>
        </p:nvCxnSpPr>
        <p:spPr bwMode="auto">
          <a:xfrm rot="16200000" flipH="1">
            <a:off x="4021904" y="1321001"/>
            <a:ext cx="12700" cy="1291545"/>
          </a:xfrm>
          <a:prstGeom prst="curvedConnector3">
            <a:avLst>
              <a:gd name="adj1" fmla="val 4180181"/>
            </a:avLst>
          </a:prstGeom>
          <a:noFill/>
          <a:ln w="9525">
            <a:solidFill>
              <a:schemeClr val="tx1"/>
            </a:solidFill>
            <a:round/>
            <a:headEnd/>
            <a:tailEnd type="stealth" w="lg" len="lg"/>
          </a:ln>
        </p:spPr>
      </p:cxnSp>
      <p:sp>
        <p:nvSpPr>
          <p:cNvPr id="158" name="Text Box 13"/>
          <p:cNvSpPr txBox="1">
            <a:spLocks noChangeArrowheads="1"/>
          </p:cNvSpPr>
          <p:nvPr/>
        </p:nvSpPr>
        <p:spPr bwMode="auto">
          <a:xfrm>
            <a:off x="3655717" y="2188895"/>
            <a:ext cx="732374" cy="553998"/>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P4 has </a:t>
            </a:r>
          </a:p>
          <a:p>
            <a:r>
              <a:rPr lang="en-US" altLang="el-GR" sz="1000" dirty="0" smtClean="0">
                <a:cs typeface="Arial" charset="0"/>
              </a:rPr>
              <a:t>time-span</a:t>
            </a:r>
          </a:p>
          <a:p>
            <a:r>
              <a:rPr lang="en-US" altLang="el-GR" sz="1000" dirty="0" smtClean="0">
                <a:cs typeface="Arial" charset="0"/>
              </a:rPr>
              <a:t>(1,1:1,1)</a:t>
            </a:r>
            <a:endParaRPr lang="en-US" altLang="el-GR" sz="1000" dirty="0">
              <a:cs typeface="Arial" charset="0"/>
            </a:endParaRPr>
          </a:p>
        </p:txBody>
      </p:sp>
      <p:cxnSp>
        <p:nvCxnSpPr>
          <p:cNvPr id="162" name="Straight Arrow Connector 76"/>
          <p:cNvCxnSpPr>
            <a:cxnSpLocks noChangeShapeType="1"/>
            <a:stCxn id="63" idx="0"/>
            <a:endCxn id="59" idx="2"/>
          </p:cNvCxnSpPr>
          <p:nvPr/>
        </p:nvCxnSpPr>
        <p:spPr bwMode="auto">
          <a:xfrm flipV="1">
            <a:off x="4255056" y="1966774"/>
            <a:ext cx="1955988" cy="1595209"/>
          </a:xfrm>
          <a:prstGeom prst="straightConnector1">
            <a:avLst/>
          </a:prstGeom>
          <a:noFill/>
          <a:ln w="44450" cmpd="dbl" algn="ctr">
            <a:solidFill>
              <a:schemeClr val="tx1"/>
            </a:solidFill>
            <a:round/>
            <a:headEnd/>
            <a:tailEnd type="triangle" w="sm" len="lg"/>
          </a:ln>
        </p:spPr>
      </p:cxnSp>
      <p:cxnSp>
        <p:nvCxnSpPr>
          <p:cNvPr id="169" name="Straight Arrow Connector 76"/>
          <p:cNvCxnSpPr>
            <a:cxnSpLocks noChangeShapeType="1"/>
            <a:stCxn id="141" idx="0"/>
            <a:endCxn id="59" idx="2"/>
          </p:cNvCxnSpPr>
          <p:nvPr/>
        </p:nvCxnSpPr>
        <p:spPr bwMode="auto">
          <a:xfrm flipV="1">
            <a:off x="5925606" y="1966774"/>
            <a:ext cx="285438" cy="1602501"/>
          </a:xfrm>
          <a:prstGeom prst="straightConnector1">
            <a:avLst/>
          </a:prstGeom>
          <a:noFill/>
          <a:ln w="44450" cmpd="dbl" algn="ctr">
            <a:solidFill>
              <a:schemeClr val="tx1"/>
            </a:solidFill>
            <a:round/>
            <a:headEnd/>
            <a:tailEnd type="triangle" w="sm" len="lg"/>
          </a:ln>
        </p:spPr>
      </p:cxnSp>
      <p:cxnSp>
        <p:nvCxnSpPr>
          <p:cNvPr id="187" name="AutoShape 50"/>
          <p:cNvCxnSpPr>
            <a:cxnSpLocks noChangeShapeType="1"/>
            <a:stCxn id="59" idx="2"/>
            <a:endCxn id="66" idx="2"/>
          </p:cNvCxnSpPr>
          <p:nvPr/>
        </p:nvCxnSpPr>
        <p:spPr bwMode="auto">
          <a:xfrm rot="16200000" flipH="1">
            <a:off x="6851659" y="1326159"/>
            <a:ext cx="12700" cy="1281230"/>
          </a:xfrm>
          <a:prstGeom prst="curvedConnector3">
            <a:avLst>
              <a:gd name="adj1" fmla="val 3525622"/>
            </a:avLst>
          </a:prstGeom>
          <a:noFill/>
          <a:ln w="9525">
            <a:solidFill>
              <a:schemeClr val="tx1"/>
            </a:solidFill>
            <a:round/>
            <a:headEnd/>
            <a:tailEnd type="stealth" w="lg" len="lg"/>
          </a:ln>
        </p:spPr>
      </p:cxnSp>
      <p:sp>
        <p:nvSpPr>
          <p:cNvPr id="191" name="Text Box 13"/>
          <p:cNvSpPr txBox="1">
            <a:spLocks noChangeArrowheads="1"/>
          </p:cNvSpPr>
          <p:nvPr/>
        </p:nvSpPr>
        <p:spPr bwMode="auto">
          <a:xfrm>
            <a:off x="6449224" y="1989420"/>
            <a:ext cx="787072" cy="707886"/>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P161 has </a:t>
            </a:r>
          </a:p>
          <a:p>
            <a:r>
              <a:rPr lang="en-US" altLang="el-GR" sz="1000" dirty="0" smtClean="0">
                <a:cs typeface="Arial" charset="0"/>
              </a:rPr>
              <a:t>spatial projection</a:t>
            </a:r>
          </a:p>
          <a:p>
            <a:r>
              <a:rPr lang="en-US" altLang="el-GR" sz="1000" dirty="0" smtClean="0">
                <a:cs typeface="Arial" charset="0"/>
              </a:rPr>
              <a:t>(1,n:1,1)</a:t>
            </a:r>
            <a:endParaRPr lang="en-US" altLang="el-GR" sz="1000" dirty="0">
              <a:cs typeface="Arial" charset="0"/>
            </a:endParaRPr>
          </a:p>
        </p:txBody>
      </p:sp>
      <p:sp>
        <p:nvSpPr>
          <p:cNvPr id="320" name="Text Box 13"/>
          <p:cNvSpPr txBox="1">
            <a:spLocks noChangeArrowheads="1"/>
          </p:cNvSpPr>
          <p:nvPr/>
        </p:nvSpPr>
        <p:spPr bwMode="auto">
          <a:xfrm>
            <a:off x="4850411" y="2044879"/>
            <a:ext cx="801709" cy="707886"/>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P160 has </a:t>
            </a:r>
          </a:p>
          <a:p>
            <a:r>
              <a:rPr lang="en-US" altLang="el-GR" sz="1000" dirty="0" smtClean="0">
                <a:cs typeface="Arial" charset="0"/>
              </a:rPr>
              <a:t>temporal projection</a:t>
            </a:r>
          </a:p>
          <a:p>
            <a:r>
              <a:rPr lang="en-US" altLang="el-GR" sz="1000" dirty="0" smtClean="0">
                <a:cs typeface="Arial" charset="0"/>
              </a:rPr>
              <a:t>(1,1:1,1)</a:t>
            </a:r>
            <a:endParaRPr lang="en-US" altLang="el-GR" sz="1000" dirty="0">
              <a:cs typeface="Arial" charset="0"/>
            </a:endParaRPr>
          </a:p>
        </p:txBody>
      </p:sp>
      <p:sp>
        <p:nvSpPr>
          <p:cNvPr id="323" name="TextBox 322"/>
          <p:cNvSpPr txBox="1"/>
          <p:nvPr/>
        </p:nvSpPr>
        <p:spPr>
          <a:xfrm>
            <a:off x="467544" y="4149080"/>
            <a:ext cx="8280920" cy="203132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Have all instances of possible subclasses of E2 Temporal Entity a spatial component?</a:t>
            </a:r>
          </a:p>
          <a:p>
            <a:pPr marL="285750" indent="-285750">
              <a:buFont typeface="Arial" panose="020B0604020202020204" pitchFamily="34" charset="0"/>
              <a:buChar char="•"/>
            </a:pPr>
            <a:r>
              <a:rPr lang="en-US" dirty="0" smtClean="0"/>
              <a:t>If yes then E4 Period </a:t>
            </a:r>
            <a:r>
              <a:rPr lang="en-US" dirty="0" smtClean="0"/>
              <a:t>may equal </a:t>
            </a:r>
            <a:r>
              <a:rPr lang="en-US" dirty="0" smtClean="0"/>
              <a:t>E2 Temporal Entity </a:t>
            </a:r>
            <a:r>
              <a:rPr lang="en-US" dirty="0"/>
              <a:t> </a:t>
            </a:r>
            <a:r>
              <a:rPr lang="en-US" dirty="0" smtClean="0"/>
              <a:t>as the CRM model is today.</a:t>
            </a:r>
            <a:endParaRPr lang="en-US" dirty="0" smtClean="0"/>
          </a:p>
          <a:p>
            <a:pPr marL="285750" indent="-285750">
              <a:buFont typeface="Arial" panose="020B0604020202020204" pitchFamily="34" charset="0"/>
              <a:buChar char="•"/>
            </a:pPr>
            <a:r>
              <a:rPr lang="en-US" dirty="0" smtClean="0"/>
              <a:t>If no then the cardinality of P160 has temporal projection should be adjusted to (1,1:0,1)</a:t>
            </a:r>
          </a:p>
          <a:p>
            <a:pPr marL="285750" indent="-285750">
              <a:buFont typeface="Arial" panose="020B0604020202020204" pitchFamily="34" charset="0"/>
              <a:buChar char="•"/>
            </a:pPr>
            <a:r>
              <a:rPr lang="en-US" dirty="0" smtClean="0"/>
              <a:t>It is doubtful that I2 Belief (</a:t>
            </a:r>
            <a:r>
              <a:rPr lang="en-US" dirty="0" err="1" smtClean="0"/>
              <a:t>CRMInf</a:t>
            </a:r>
            <a:r>
              <a:rPr lang="en-US" dirty="0" smtClean="0"/>
              <a:t>) has a spatial component. The function of an instance of I2 Belief is to express the temporal extent of the some actor’s belief that an  I4 Proposition Set has an I6 Belief Value.</a:t>
            </a:r>
          </a:p>
        </p:txBody>
      </p:sp>
    </p:spTree>
    <p:extLst>
      <p:ext uri="{BB962C8B-B14F-4D97-AF65-F5344CB8AC3E}">
        <p14:creationId xmlns:p14="http://schemas.microsoft.com/office/powerpoint/2010/main" val="2068272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2" name="Straight Arrow Connector 139"/>
          <p:cNvCxnSpPr>
            <a:cxnSpLocks noChangeShapeType="1"/>
            <a:stCxn id="62" idx="0"/>
            <a:endCxn id="39" idx="2"/>
          </p:cNvCxnSpPr>
          <p:nvPr/>
        </p:nvCxnSpPr>
        <p:spPr bwMode="auto">
          <a:xfrm flipV="1">
            <a:off x="1101848" y="1459806"/>
            <a:ext cx="3495145" cy="1811233"/>
          </a:xfrm>
          <a:prstGeom prst="straightConnector1">
            <a:avLst/>
          </a:prstGeom>
          <a:noFill/>
          <a:ln w="44450" cmpd="dbl" algn="ctr">
            <a:solidFill>
              <a:schemeClr val="tx1"/>
            </a:solidFill>
            <a:round/>
            <a:headEnd/>
            <a:tailEnd type="triangle" w="sm" len="lg"/>
          </a:ln>
        </p:spPr>
      </p:cxnSp>
      <p:sp>
        <p:nvSpPr>
          <p:cNvPr id="2" name="Rectangle 1"/>
          <p:cNvSpPr/>
          <p:nvPr/>
        </p:nvSpPr>
        <p:spPr>
          <a:xfrm>
            <a:off x="2627784" y="2204864"/>
            <a:ext cx="2664296" cy="402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321" name="AutoShape 50"/>
          <p:cNvCxnSpPr>
            <a:cxnSpLocks noChangeShapeType="1"/>
            <a:stCxn id="59" idx="2"/>
            <a:endCxn id="2" idx="2"/>
          </p:cNvCxnSpPr>
          <p:nvPr/>
        </p:nvCxnSpPr>
        <p:spPr bwMode="auto">
          <a:xfrm rot="5400000">
            <a:off x="5046436" y="1442389"/>
            <a:ext cx="78105" cy="2251112"/>
          </a:xfrm>
          <a:prstGeom prst="curvedConnector3">
            <a:avLst>
              <a:gd name="adj1" fmla="val 392683"/>
            </a:avLst>
          </a:prstGeom>
          <a:noFill/>
          <a:ln w="9525">
            <a:solidFill>
              <a:schemeClr val="tx1"/>
            </a:solidFill>
            <a:round/>
            <a:headEnd/>
            <a:tailEnd type="stealth" w="lg" len="lg"/>
          </a:ln>
        </p:spPr>
      </p:cxnSp>
      <p:cxnSp>
        <p:nvCxnSpPr>
          <p:cNvPr id="79" name="Straight Arrow Connector 139"/>
          <p:cNvCxnSpPr>
            <a:cxnSpLocks noChangeShapeType="1"/>
            <a:stCxn id="2" idx="0"/>
            <a:endCxn id="39" idx="2"/>
          </p:cNvCxnSpPr>
          <p:nvPr/>
        </p:nvCxnSpPr>
        <p:spPr bwMode="auto">
          <a:xfrm flipV="1">
            <a:off x="3959932" y="1459806"/>
            <a:ext cx="637061" cy="745058"/>
          </a:xfrm>
          <a:prstGeom prst="straightConnector1">
            <a:avLst/>
          </a:prstGeom>
          <a:noFill/>
          <a:ln w="44450" cmpd="dbl" algn="ctr">
            <a:solidFill>
              <a:schemeClr val="tx1"/>
            </a:solidFill>
            <a:round/>
            <a:headEnd/>
            <a:tailEnd type="triangle" w="sm" len="lg"/>
          </a:ln>
        </p:spPr>
      </p:cxnSp>
      <p:sp>
        <p:nvSpPr>
          <p:cNvPr id="19" name="Text Box 23"/>
          <p:cNvSpPr txBox="1">
            <a:spLocks noChangeAspect="1" noChangeArrowheads="1"/>
          </p:cNvSpPr>
          <p:nvPr/>
        </p:nvSpPr>
        <p:spPr bwMode="auto">
          <a:xfrm>
            <a:off x="7987684" y="2262927"/>
            <a:ext cx="112082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E54 Dimension</a:t>
            </a:r>
            <a:endParaRPr lang="en-US" altLang="el-GR" sz="1200" dirty="0"/>
          </a:p>
        </p:txBody>
      </p:sp>
      <p:sp>
        <p:nvSpPr>
          <p:cNvPr id="26" name="Text Box 44"/>
          <p:cNvSpPr txBox="1">
            <a:spLocks noChangeAspect="1" noChangeArrowheads="1"/>
          </p:cNvSpPr>
          <p:nvPr/>
        </p:nvSpPr>
        <p:spPr bwMode="auto">
          <a:xfrm>
            <a:off x="323528" y="2262927"/>
            <a:ext cx="1532984" cy="276999"/>
          </a:xfrm>
          <a:prstGeom prst="rect">
            <a:avLst/>
          </a:prstGeom>
          <a:gradFill>
            <a:gsLst>
              <a:gs pos="0">
                <a:srgbClr val="00B050"/>
              </a:gs>
              <a:gs pos="50000">
                <a:schemeClr val="bg1"/>
              </a:gs>
              <a:gs pos="100000">
                <a:srgbClr val="00B050"/>
              </a:gs>
            </a:gsLst>
            <a:lin ang="5400000" scaled="1"/>
          </a:gradFill>
          <a:ln w="9525">
            <a:solidFill>
              <a:schemeClr val="tx1"/>
            </a:solidFill>
            <a:miter lim="800000"/>
            <a:headEnd/>
            <a:tailEnd/>
          </a:ln>
        </p:spPr>
        <p:txBody>
          <a:bodyPr wrap="none">
            <a:spAutoFit/>
          </a:bodyPr>
          <a:lstStyle/>
          <a:p>
            <a:pPr algn="ctr">
              <a:defRPr/>
            </a:pPr>
            <a:r>
              <a:rPr lang="en-US" sz="1200" dirty="0" err="1" smtClean="0"/>
              <a:t>Exx</a:t>
            </a:r>
            <a:r>
              <a:rPr lang="en-US" sz="1200" dirty="0" smtClean="0"/>
              <a:t> Observable Entity</a:t>
            </a:r>
            <a:endParaRPr lang="en-US" sz="1200" dirty="0"/>
          </a:p>
        </p:txBody>
      </p:sp>
      <p:sp>
        <p:nvSpPr>
          <p:cNvPr id="39" name="Text Box 47"/>
          <p:cNvSpPr txBox="1">
            <a:spLocks noChangeAspect="1" noChangeArrowheads="1"/>
          </p:cNvSpPr>
          <p:nvPr/>
        </p:nvSpPr>
        <p:spPr bwMode="auto">
          <a:xfrm>
            <a:off x="4063738" y="1182807"/>
            <a:ext cx="106651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E1 CRM Entity</a:t>
            </a:r>
            <a:endParaRPr lang="en-US" altLang="el-GR" sz="1200" dirty="0"/>
          </a:p>
        </p:txBody>
      </p:sp>
      <p:cxnSp>
        <p:nvCxnSpPr>
          <p:cNvPr id="61" name="Straight Arrow Connector 76"/>
          <p:cNvCxnSpPr>
            <a:cxnSpLocks noChangeShapeType="1"/>
            <a:stCxn id="63" idx="0"/>
            <a:endCxn id="2" idx="2"/>
          </p:cNvCxnSpPr>
          <p:nvPr/>
        </p:nvCxnSpPr>
        <p:spPr bwMode="auto">
          <a:xfrm flipH="1" flipV="1">
            <a:off x="3959932" y="2606998"/>
            <a:ext cx="295124" cy="1517104"/>
          </a:xfrm>
          <a:prstGeom prst="straightConnector1">
            <a:avLst/>
          </a:prstGeom>
          <a:noFill/>
          <a:ln w="44450" cmpd="dbl" algn="ctr">
            <a:solidFill>
              <a:schemeClr val="tx1"/>
            </a:solidFill>
            <a:round/>
            <a:headEnd/>
            <a:tailEnd type="triangle" w="sm" len="lg"/>
          </a:ln>
        </p:spPr>
      </p:cxnSp>
      <p:sp>
        <p:nvSpPr>
          <p:cNvPr id="10" name="Text Box 12"/>
          <p:cNvSpPr txBox="1">
            <a:spLocks noChangeAspect="1" noChangeArrowheads="1"/>
          </p:cNvSpPr>
          <p:nvPr/>
        </p:nvSpPr>
        <p:spPr bwMode="auto">
          <a:xfrm>
            <a:off x="1130721" y="4160113"/>
            <a:ext cx="689869" cy="276999"/>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US" sz="1200" dirty="0" smtClean="0"/>
              <a:t>I6 Belief</a:t>
            </a:r>
            <a:endParaRPr lang="en-US" sz="1200" dirty="0"/>
          </a:p>
        </p:txBody>
      </p:sp>
      <p:sp>
        <p:nvSpPr>
          <p:cNvPr id="141" name="Text Box 5"/>
          <p:cNvSpPr txBox="1">
            <a:spLocks noChangeAspect="1" noChangeArrowheads="1"/>
          </p:cNvSpPr>
          <p:nvPr/>
        </p:nvSpPr>
        <p:spPr bwMode="auto">
          <a:xfrm>
            <a:off x="5262988" y="4131394"/>
            <a:ext cx="1325236"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E18 Physical Thing</a:t>
            </a:r>
            <a:endParaRPr lang="en-US" altLang="el-GR" sz="1200" dirty="0"/>
          </a:p>
        </p:txBody>
      </p:sp>
      <p:sp>
        <p:nvSpPr>
          <p:cNvPr id="62" name="Text Box 5"/>
          <p:cNvSpPr txBox="1">
            <a:spLocks noChangeAspect="1" noChangeArrowheads="1"/>
          </p:cNvSpPr>
          <p:nvPr/>
        </p:nvSpPr>
        <p:spPr bwMode="auto">
          <a:xfrm>
            <a:off x="405663" y="3271039"/>
            <a:ext cx="139236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E77 Persistent Item</a:t>
            </a:r>
            <a:endParaRPr lang="en-US" altLang="el-GR" sz="1200" dirty="0"/>
          </a:p>
        </p:txBody>
      </p:sp>
      <p:cxnSp>
        <p:nvCxnSpPr>
          <p:cNvPr id="73" name="Straight Arrow Connector 76"/>
          <p:cNvCxnSpPr>
            <a:cxnSpLocks noChangeShapeType="1"/>
            <a:stCxn id="141" idx="0"/>
            <a:endCxn id="62" idx="2"/>
          </p:cNvCxnSpPr>
          <p:nvPr/>
        </p:nvCxnSpPr>
        <p:spPr bwMode="auto">
          <a:xfrm flipH="1" flipV="1">
            <a:off x="1101848" y="3548038"/>
            <a:ext cx="4823758" cy="583356"/>
          </a:xfrm>
          <a:prstGeom prst="straightConnector1">
            <a:avLst/>
          </a:prstGeom>
          <a:noFill/>
          <a:ln w="44450" cmpd="dbl" algn="ctr">
            <a:solidFill>
              <a:schemeClr val="tx1"/>
            </a:solidFill>
            <a:round/>
            <a:headEnd/>
            <a:tailEnd type="triangle" w="sm" len="lg"/>
          </a:ln>
        </p:spPr>
      </p:cxnSp>
      <p:sp>
        <p:nvSpPr>
          <p:cNvPr id="74" name="TextBox 73"/>
          <p:cNvSpPr txBox="1"/>
          <p:nvPr/>
        </p:nvSpPr>
        <p:spPr>
          <a:xfrm>
            <a:off x="307627" y="35913"/>
            <a:ext cx="8368829" cy="1077218"/>
          </a:xfrm>
          <a:prstGeom prst="rect">
            <a:avLst/>
          </a:prstGeom>
          <a:noFill/>
        </p:spPr>
        <p:txBody>
          <a:bodyPr wrap="none" rtlCol="0">
            <a:spAutoFit/>
          </a:bodyPr>
          <a:lstStyle/>
          <a:p>
            <a:pPr algn="ctr"/>
            <a:r>
              <a:rPr lang="en-US" sz="3200" dirty="0" smtClean="0"/>
              <a:t>Case: There exist instances of E4 Temporal Entity </a:t>
            </a:r>
          </a:p>
          <a:p>
            <a:pPr algn="ctr"/>
            <a:r>
              <a:rPr lang="en-US" sz="3200" dirty="0" smtClean="0"/>
              <a:t>without spatial component</a:t>
            </a:r>
            <a:endParaRPr lang="en-US" sz="3200" dirty="0"/>
          </a:p>
        </p:txBody>
      </p:sp>
      <p:sp>
        <p:nvSpPr>
          <p:cNvPr id="59" name="Text Box 47"/>
          <p:cNvSpPr txBox="1">
            <a:spLocks noChangeAspect="1" noChangeArrowheads="1"/>
          </p:cNvSpPr>
          <p:nvPr/>
        </p:nvSpPr>
        <p:spPr bwMode="auto">
          <a:xfrm>
            <a:off x="5401816" y="2251894"/>
            <a:ext cx="1618456"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E92 </a:t>
            </a:r>
            <a:r>
              <a:rPr lang="en-US" altLang="el-GR" sz="1200" dirty="0" err="1" smtClean="0"/>
              <a:t>Spacetime</a:t>
            </a:r>
            <a:r>
              <a:rPr lang="en-US" altLang="el-GR" sz="1200" dirty="0" smtClean="0"/>
              <a:t> Volume</a:t>
            </a:r>
            <a:endParaRPr lang="en-US" altLang="el-GR" sz="1200" dirty="0"/>
          </a:p>
        </p:txBody>
      </p:sp>
      <p:sp>
        <p:nvSpPr>
          <p:cNvPr id="60" name="Text Box 47"/>
          <p:cNvSpPr txBox="1">
            <a:spLocks noChangeAspect="1" noChangeArrowheads="1"/>
          </p:cNvSpPr>
          <p:nvPr/>
        </p:nvSpPr>
        <p:spPr bwMode="auto">
          <a:xfrm>
            <a:off x="2699792" y="2251894"/>
            <a:ext cx="135267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E2 Temporal Entity</a:t>
            </a:r>
            <a:endParaRPr lang="en-US" altLang="el-GR" sz="1200" dirty="0"/>
          </a:p>
        </p:txBody>
      </p:sp>
      <p:sp>
        <p:nvSpPr>
          <p:cNvPr id="63" name="Text Box 47"/>
          <p:cNvSpPr txBox="1">
            <a:spLocks noChangeAspect="1" noChangeArrowheads="1"/>
          </p:cNvSpPr>
          <p:nvPr/>
        </p:nvSpPr>
        <p:spPr bwMode="auto">
          <a:xfrm>
            <a:off x="3866103" y="4124102"/>
            <a:ext cx="777905"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E4 Period</a:t>
            </a:r>
            <a:endParaRPr lang="en-US" altLang="el-GR" sz="1200" dirty="0"/>
          </a:p>
        </p:txBody>
      </p:sp>
      <p:sp>
        <p:nvSpPr>
          <p:cNvPr id="65" name="Text Box 47"/>
          <p:cNvSpPr txBox="1">
            <a:spLocks noChangeAspect="1" noChangeArrowheads="1"/>
          </p:cNvSpPr>
          <p:nvPr/>
        </p:nvSpPr>
        <p:spPr bwMode="auto">
          <a:xfrm>
            <a:off x="4115282" y="2251894"/>
            <a:ext cx="1104790"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E52 Time-span</a:t>
            </a:r>
            <a:endParaRPr lang="en-US" altLang="el-GR" sz="1200" dirty="0"/>
          </a:p>
        </p:txBody>
      </p:sp>
      <p:sp>
        <p:nvSpPr>
          <p:cNvPr id="66" name="Text Box 47"/>
          <p:cNvSpPr txBox="1">
            <a:spLocks noChangeAspect="1" noChangeArrowheads="1"/>
          </p:cNvSpPr>
          <p:nvPr/>
        </p:nvSpPr>
        <p:spPr bwMode="auto">
          <a:xfrm>
            <a:off x="7100179" y="2251894"/>
            <a:ext cx="784189"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E53 Place</a:t>
            </a:r>
            <a:endParaRPr lang="en-US" altLang="el-GR" sz="1200" dirty="0"/>
          </a:p>
        </p:txBody>
      </p:sp>
      <p:cxnSp>
        <p:nvCxnSpPr>
          <p:cNvPr id="75" name="Straight Arrow Connector 139"/>
          <p:cNvCxnSpPr>
            <a:cxnSpLocks noChangeShapeType="1"/>
            <a:stCxn id="26" idx="0"/>
            <a:endCxn id="39" idx="2"/>
          </p:cNvCxnSpPr>
          <p:nvPr/>
        </p:nvCxnSpPr>
        <p:spPr bwMode="auto">
          <a:xfrm flipV="1">
            <a:off x="1090020" y="1459806"/>
            <a:ext cx="3506973" cy="803121"/>
          </a:xfrm>
          <a:prstGeom prst="straightConnector1">
            <a:avLst/>
          </a:prstGeom>
          <a:noFill/>
          <a:ln w="44450" cmpd="dbl" algn="ctr">
            <a:solidFill>
              <a:schemeClr val="tx1"/>
            </a:solidFill>
            <a:round/>
            <a:headEnd/>
            <a:tailEnd type="triangle" w="sm" len="lg"/>
          </a:ln>
        </p:spPr>
      </p:cxnSp>
      <p:cxnSp>
        <p:nvCxnSpPr>
          <p:cNvPr id="76" name="Straight Arrow Connector 139"/>
          <p:cNvCxnSpPr>
            <a:cxnSpLocks noChangeShapeType="1"/>
            <a:stCxn id="59" idx="0"/>
            <a:endCxn id="39" idx="2"/>
          </p:cNvCxnSpPr>
          <p:nvPr/>
        </p:nvCxnSpPr>
        <p:spPr bwMode="auto">
          <a:xfrm flipH="1" flipV="1">
            <a:off x="4596993" y="1459806"/>
            <a:ext cx="1614051" cy="792088"/>
          </a:xfrm>
          <a:prstGeom prst="straightConnector1">
            <a:avLst/>
          </a:prstGeom>
          <a:noFill/>
          <a:ln w="44450" cmpd="dbl" algn="ctr">
            <a:solidFill>
              <a:schemeClr val="tx1"/>
            </a:solidFill>
            <a:round/>
            <a:headEnd/>
            <a:tailEnd type="triangle" w="sm" len="lg"/>
          </a:ln>
        </p:spPr>
      </p:cxnSp>
      <p:cxnSp>
        <p:nvCxnSpPr>
          <p:cNvPr id="85" name="Straight Arrow Connector 139"/>
          <p:cNvCxnSpPr>
            <a:cxnSpLocks noChangeShapeType="1"/>
            <a:stCxn id="62" idx="0"/>
            <a:endCxn id="26" idx="2"/>
          </p:cNvCxnSpPr>
          <p:nvPr/>
        </p:nvCxnSpPr>
        <p:spPr bwMode="auto">
          <a:xfrm flipH="1" flipV="1">
            <a:off x="1090020" y="2539926"/>
            <a:ext cx="11828" cy="731113"/>
          </a:xfrm>
          <a:prstGeom prst="straightConnector1">
            <a:avLst/>
          </a:prstGeom>
          <a:noFill/>
          <a:ln w="44450" cmpd="dbl" algn="ctr">
            <a:solidFill>
              <a:schemeClr val="tx1"/>
            </a:solidFill>
            <a:round/>
            <a:headEnd/>
            <a:tailEnd type="triangle" w="sm" len="lg"/>
          </a:ln>
        </p:spPr>
      </p:cxnSp>
      <p:cxnSp>
        <p:nvCxnSpPr>
          <p:cNvPr id="90" name="Straight Arrow Connector 139"/>
          <p:cNvCxnSpPr>
            <a:cxnSpLocks noChangeShapeType="1"/>
            <a:stCxn id="2" idx="1"/>
            <a:endCxn id="26" idx="3"/>
          </p:cNvCxnSpPr>
          <p:nvPr/>
        </p:nvCxnSpPr>
        <p:spPr bwMode="auto">
          <a:xfrm flipH="1" flipV="1">
            <a:off x="1856512" y="2401427"/>
            <a:ext cx="771272" cy="4504"/>
          </a:xfrm>
          <a:prstGeom prst="straightConnector1">
            <a:avLst/>
          </a:prstGeom>
          <a:noFill/>
          <a:ln w="44450" cmpd="dbl" algn="ctr">
            <a:solidFill>
              <a:schemeClr val="tx1"/>
            </a:solidFill>
            <a:round/>
            <a:headEnd/>
            <a:tailEnd type="triangle" w="sm" len="lg"/>
          </a:ln>
        </p:spPr>
      </p:cxnSp>
      <p:cxnSp>
        <p:nvCxnSpPr>
          <p:cNvPr id="112" name="Straight Arrow Connector 139"/>
          <p:cNvCxnSpPr>
            <a:cxnSpLocks noChangeShapeType="1"/>
            <a:stCxn id="66" idx="0"/>
            <a:endCxn id="39" idx="2"/>
          </p:cNvCxnSpPr>
          <p:nvPr/>
        </p:nvCxnSpPr>
        <p:spPr bwMode="auto">
          <a:xfrm flipH="1" flipV="1">
            <a:off x="4596993" y="1459806"/>
            <a:ext cx="2895281" cy="792088"/>
          </a:xfrm>
          <a:prstGeom prst="straightConnector1">
            <a:avLst/>
          </a:prstGeom>
          <a:noFill/>
          <a:ln w="44450" cmpd="dbl" algn="ctr">
            <a:solidFill>
              <a:schemeClr val="tx1"/>
            </a:solidFill>
            <a:round/>
            <a:headEnd/>
            <a:tailEnd type="triangle" w="sm" len="lg"/>
          </a:ln>
        </p:spPr>
      </p:cxnSp>
      <p:cxnSp>
        <p:nvCxnSpPr>
          <p:cNvPr id="136" name="Straight Arrow Connector 139"/>
          <p:cNvCxnSpPr>
            <a:cxnSpLocks noChangeShapeType="1"/>
            <a:stCxn id="19" idx="0"/>
            <a:endCxn id="39" idx="2"/>
          </p:cNvCxnSpPr>
          <p:nvPr/>
        </p:nvCxnSpPr>
        <p:spPr bwMode="auto">
          <a:xfrm flipH="1" flipV="1">
            <a:off x="4596993" y="1459806"/>
            <a:ext cx="3951101" cy="803121"/>
          </a:xfrm>
          <a:prstGeom prst="straightConnector1">
            <a:avLst/>
          </a:prstGeom>
          <a:noFill/>
          <a:ln w="44450" cmpd="dbl" algn="ctr">
            <a:solidFill>
              <a:schemeClr val="tx1"/>
            </a:solidFill>
            <a:round/>
            <a:headEnd/>
            <a:tailEnd type="triangle" w="sm" len="lg"/>
          </a:ln>
        </p:spPr>
      </p:cxnSp>
      <p:sp>
        <p:nvSpPr>
          <p:cNvPr id="145" name="Text Box 47"/>
          <p:cNvSpPr txBox="1">
            <a:spLocks noChangeAspect="1" noChangeArrowheads="1"/>
          </p:cNvSpPr>
          <p:nvPr/>
        </p:nvSpPr>
        <p:spPr bwMode="auto">
          <a:xfrm>
            <a:off x="2084377" y="4149080"/>
            <a:ext cx="1335495" cy="276999"/>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dirty="0" smtClean="0"/>
              <a:t>E3 Condition State</a:t>
            </a:r>
            <a:endParaRPr lang="en-US" altLang="el-GR" sz="1200" dirty="0"/>
          </a:p>
        </p:txBody>
      </p:sp>
      <p:cxnSp>
        <p:nvCxnSpPr>
          <p:cNvPr id="147" name="Straight Arrow Connector 76"/>
          <p:cNvCxnSpPr>
            <a:cxnSpLocks noChangeShapeType="1"/>
            <a:stCxn id="145" idx="0"/>
            <a:endCxn id="2" idx="2"/>
          </p:cNvCxnSpPr>
          <p:nvPr/>
        </p:nvCxnSpPr>
        <p:spPr bwMode="auto">
          <a:xfrm flipV="1">
            <a:off x="2752125" y="2606998"/>
            <a:ext cx="1207807" cy="1542082"/>
          </a:xfrm>
          <a:prstGeom prst="straightConnector1">
            <a:avLst/>
          </a:prstGeom>
          <a:noFill/>
          <a:ln w="44450" cmpd="dbl" algn="ctr">
            <a:solidFill>
              <a:schemeClr val="tx1"/>
            </a:solidFill>
            <a:round/>
            <a:headEnd/>
            <a:tailEnd type="triangle" w="sm" len="lg"/>
          </a:ln>
        </p:spPr>
      </p:cxnSp>
      <p:cxnSp>
        <p:nvCxnSpPr>
          <p:cNvPr id="151" name="Straight Arrow Connector 76"/>
          <p:cNvCxnSpPr>
            <a:cxnSpLocks noChangeShapeType="1"/>
            <a:stCxn id="10" idx="0"/>
            <a:endCxn id="2" idx="2"/>
          </p:cNvCxnSpPr>
          <p:nvPr/>
        </p:nvCxnSpPr>
        <p:spPr bwMode="auto">
          <a:xfrm flipV="1">
            <a:off x="1475656" y="2606998"/>
            <a:ext cx="2484276" cy="1553115"/>
          </a:xfrm>
          <a:prstGeom prst="straightConnector1">
            <a:avLst/>
          </a:prstGeom>
          <a:noFill/>
          <a:ln w="44450" cmpd="dbl" algn="ctr">
            <a:solidFill>
              <a:schemeClr val="tx1"/>
            </a:solidFill>
            <a:round/>
            <a:headEnd/>
            <a:tailEnd type="triangle" w="sm" len="lg"/>
          </a:ln>
        </p:spPr>
      </p:cxnSp>
      <p:cxnSp>
        <p:nvCxnSpPr>
          <p:cNvPr id="162" name="Straight Arrow Connector 76"/>
          <p:cNvCxnSpPr>
            <a:cxnSpLocks noChangeShapeType="1"/>
            <a:stCxn id="63" idx="0"/>
            <a:endCxn id="59" idx="2"/>
          </p:cNvCxnSpPr>
          <p:nvPr/>
        </p:nvCxnSpPr>
        <p:spPr bwMode="auto">
          <a:xfrm flipV="1">
            <a:off x="4255056" y="2528893"/>
            <a:ext cx="1955988" cy="1595209"/>
          </a:xfrm>
          <a:prstGeom prst="straightConnector1">
            <a:avLst/>
          </a:prstGeom>
          <a:noFill/>
          <a:ln w="44450" cmpd="dbl" algn="ctr">
            <a:solidFill>
              <a:schemeClr val="tx1"/>
            </a:solidFill>
            <a:round/>
            <a:headEnd/>
            <a:tailEnd type="triangle" w="sm" len="lg"/>
          </a:ln>
        </p:spPr>
      </p:cxnSp>
      <p:cxnSp>
        <p:nvCxnSpPr>
          <p:cNvPr id="169" name="Straight Arrow Connector 76"/>
          <p:cNvCxnSpPr>
            <a:cxnSpLocks noChangeShapeType="1"/>
            <a:stCxn id="141" idx="0"/>
            <a:endCxn id="59" idx="2"/>
          </p:cNvCxnSpPr>
          <p:nvPr/>
        </p:nvCxnSpPr>
        <p:spPr bwMode="auto">
          <a:xfrm flipV="1">
            <a:off x="5925606" y="2528893"/>
            <a:ext cx="285438" cy="1602501"/>
          </a:xfrm>
          <a:prstGeom prst="straightConnector1">
            <a:avLst/>
          </a:prstGeom>
          <a:noFill/>
          <a:ln w="44450" cmpd="dbl" algn="ctr">
            <a:solidFill>
              <a:schemeClr val="tx1"/>
            </a:solidFill>
            <a:round/>
            <a:headEnd/>
            <a:tailEnd type="triangle" w="sm" len="lg"/>
          </a:ln>
        </p:spPr>
      </p:cxnSp>
      <p:cxnSp>
        <p:nvCxnSpPr>
          <p:cNvPr id="187" name="AutoShape 50"/>
          <p:cNvCxnSpPr>
            <a:cxnSpLocks noChangeShapeType="1"/>
            <a:stCxn id="59" idx="2"/>
            <a:endCxn id="66" idx="2"/>
          </p:cNvCxnSpPr>
          <p:nvPr/>
        </p:nvCxnSpPr>
        <p:spPr bwMode="auto">
          <a:xfrm rot="16200000" flipH="1">
            <a:off x="6851659" y="1888278"/>
            <a:ext cx="12700" cy="1281230"/>
          </a:xfrm>
          <a:prstGeom prst="curvedConnector3">
            <a:avLst>
              <a:gd name="adj1" fmla="val 3525622"/>
            </a:avLst>
          </a:prstGeom>
          <a:noFill/>
          <a:ln w="9525">
            <a:solidFill>
              <a:schemeClr val="tx1"/>
            </a:solidFill>
            <a:round/>
            <a:headEnd/>
            <a:tailEnd type="stealth" w="lg" len="lg"/>
          </a:ln>
        </p:spPr>
      </p:cxnSp>
      <p:sp>
        <p:nvSpPr>
          <p:cNvPr id="191" name="Text Box 13"/>
          <p:cNvSpPr txBox="1">
            <a:spLocks noChangeArrowheads="1"/>
          </p:cNvSpPr>
          <p:nvPr/>
        </p:nvSpPr>
        <p:spPr bwMode="auto">
          <a:xfrm>
            <a:off x="6449224" y="2551539"/>
            <a:ext cx="787072" cy="707886"/>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P161 has </a:t>
            </a:r>
          </a:p>
          <a:p>
            <a:r>
              <a:rPr lang="en-US" altLang="el-GR" sz="1000" dirty="0" smtClean="0">
                <a:cs typeface="Arial" charset="0"/>
              </a:rPr>
              <a:t>spatial projection</a:t>
            </a:r>
          </a:p>
          <a:p>
            <a:r>
              <a:rPr lang="en-US" altLang="el-GR" sz="1000" dirty="0" smtClean="0">
                <a:cs typeface="Arial" charset="0"/>
              </a:rPr>
              <a:t>(1,n:1,1)</a:t>
            </a:r>
            <a:endParaRPr lang="en-US" altLang="el-GR" sz="1000" dirty="0">
              <a:cs typeface="Arial" charset="0"/>
            </a:endParaRPr>
          </a:p>
        </p:txBody>
      </p:sp>
      <p:sp>
        <p:nvSpPr>
          <p:cNvPr id="320" name="Text Box 13"/>
          <p:cNvSpPr txBox="1">
            <a:spLocks noChangeArrowheads="1"/>
          </p:cNvSpPr>
          <p:nvPr/>
        </p:nvSpPr>
        <p:spPr bwMode="auto">
          <a:xfrm>
            <a:off x="4850411" y="2606998"/>
            <a:ext cx="801709" cy="707886"/>
          </a:xfrm>
          <a:prstGeom prst="rect">
            <a:avLst/>
          </a:prstGeom>
          <a:solidFill>
            <a:srgbClr val="F0F4FE"/>
          </a:solidFill>
          <a:ln w="9525" algn="ctr">
            <a:noFill/>
            <a:miter lim="800000"/>
            <a:headEnd/>
            <a:tailEnd/>
          </a:ln>
        </p:spPr>
        <p:txBody>
          <a:bodyPr wrap="square" anchor="ctr">
            <a:spAutoFit/>
          </a:bodyPr>
          <a:lstStyle/>
          <a:p>
            <a:r>
              <a:rPr lang="en-US" altLang="el-GR" sz="1000" dirty="0" smtClean="0">
                <a:cs typeface="Arial" charset="0"/>
              </a:rPr>
              <a:t>P160 has </a:t>
            </a:r>
          </a:p>
          <a:p>
            <a:r>
              <a:rPr lang="en-US" altLang="el-GR" sz="1000" dirty="0" smtClean="0">
                <a:cs typeface="Arial" charset="0"/>
              </a:rPr>
              <a:t>temporal projection</a:t>
            </a:r>
          </a:p>
          <a:p>
            <a:r>
              <a:rPr lang="en-US" altLang="el-GR" sz="1000" dirty="0" smtClean="0">
                <a:cs typeface="Arial" charset="0"/>
              </a:rPr>
              <a:t>(1,1:0,1)</a:t>
            </a:r>
            <a:endParaRPr lang="en-US" altLang="el-GR" sz="1000" dirty="0">
              <a:cs typeface="Arial" charset="0"/>
            </a:endParaRPr>
          </a:p>
        </p:txBody>
      </p:sp>
      <p:sp>
        <p:nvSpPr>
          <p:cNvPr id="323" name="TextBox 322"/>
          <p:cNvSpPr txBox="1"/>
          <p:nvPr/>
        </p:nvSpPr>
        <p:spPr>
          <a:xfrm>
            <a:off x="456533" y="4653136"/>
            <a:ext cx="8280920"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Merge E2 Temporal Entity and E52 Time-span into one class</a:t>
            </a:r>
          </a:p>
          <a:p>
            <a:pPr marL="285750" indent="-285750">
              <a:buFont typeface="Arial" panose="020B0604020202020204" pitchFamily="34" charset="0"/>
              <a:buChar char="•"/>
            </a:pPr>
            <a:r>
              <a:rPr lang="en-US" dirty="0" smtClean="0"/>
              <a:t>All instances of E92 is connected to  one and only one instance of this new class through P160 has temporal projection which is an injection.  Thus E92 could have been a subclass of the new class. </a:t>
            </a:r>
            <a:r>
              <a:rPr lang="en-US" dirty="0"/>
              <a:t>A</a:t>
            </a:r>
            <a:r>
              <a:rPr lang="en-US" dirty="0" smtClean="0"/>
              <a:t>t least for pedagogical reasons </a:t>
            </a:r>
            <a:r>
              <a:rPr lang="en-US" smtClean="0"/>
              <a:t>this may not </a:t>
            </a:r>
            <a:r>
              <a:rPr lang="en-US" dirty="0" smtClean="0"/>
              <a:t>be a </a:t>
            </a:r>
            <a:r>
              <a:rPr lang="en-US" smtClean="0"/>
              <a:t>good idea.</a:t>
            </a:r>
            <a:endParaRPr lang="en-US" dirty="0" smtClean="0"/>
          </a:p>
          <a:p>
            <a:pPr marL="285750" indent="-285750">
              <a:buFont typeface="Arial" panose="020B0604020202020204" pitchFamily="34" charset="0"/>
              <a:buChar char="•"/>
            </a:pPr>
            <a:r>
              <a:rPr lang="en-US" dirty="0" smtClean="0"/>
              <a:t>Is this a possible solution? </a:t>
            </a:r>
          </a:p>
        </p:txBody>
      </p:sp>
    </p:spTree>
    <p:extLst>
      <p:ext uri="{BB962C8B-B14F-4D97-AF65-F5344CB8AC3E}">
        <p14:creationId xmlns:p14="http://schemas.microsoft.com/office/powerpoint/2010/main" val="2017839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607</TotalTime>
  <Words>580</Words>
  <Application>Microsoft Office PowerPoint</Application>
  <PresentationFormat>On-screen Show (4:3)</PresentationFormat>
  <Paragraphs>107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Issue 326 Temporal entities</vt:lpstr>
      <vt:lpstr>PowerPoint Presentation</vt:lpstr>
      <vt:lpstr>PowerPoint Presentation</vt:lpstr>
      <vt:lpstr>PowerPoint Presentation</vt:lpstr>
      <vt:lpstr>PowerPoint Presentation</vt:lpstr>
    </vt:vector>
  </TitlesOfParts>
  <Company>Universitetet i Oslo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Christian-Emil Smith Ore</dc:creator>
  <cp:lastModifiedBy>Christian-Emil Smith Ore</cp:lastModifiedBy>
  <cp:revision>23</cp:revision>
  <dcterms:created xsi:type="dcterms:W3CDTF">2017-03-30T07:49:44Z</dcterms:created>
  <dcterms:modified xsi:type="dcterms:W3CDTF">2017-03-31T17:48:22Z</dcterms:modified>
</cp:coreProperties>
</file>